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64"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4" autoAdjust="0"/>
    <p:restoredTop sz="94671" autoAdjust="0"/>
  </p:normalViewPr>
  <p:slideViewPr>
    <p:cSldViewPr snapToGrid="0" snapToObjects="1">
      <p:cViewPr varScale="1">
        <p:scale>
          <a:sx n="49" d="100"/>
          <a:sy n="49" d="100"/>
        </p:scale>
        <p:origin x="55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3F0FA6-DD01-074D-9B83-F351BC58F837}" type="datetimeFigureOut">
              <a:rPr lang="en-US" smtClean="0"/>
              <a:t>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044979-84E1-504C-B1EE-E22D39373971}" type="slidenum">
              <a:rPr lang="en-US" smtClean="0"/>
              <a:t>‹#›</a:t>
            </a:fld>
            <a:endParaRPr lang="en-US"/>
          </a:p>
        </p:txBody>
      </p:sp>
    </p:spTree>
    <p:extLst>
      <p:ext uri="{BB962C8B-B14F-4D97-AF65-F5344CB8AC3E}">
        <p14:creationId xmlns:p14="http://schemas.microsoft.com/office/powerpoint/2010/main" val="20569112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4724400"/>
            <a:ext cx="3581400" cy="381000"/>
          </a:xfrm>
          <a:prstGeom prst="rect">
            <a:avLst/>
          </a:prstGeom>
        </p:spPr>
        <p:txBody>
          <a:bodyPr vert="horz" lIns="0" tIns="0" rIns="0" bIns="0"/>
          <a:lstStyle>
            <a:lvl1pPr>
              <a:defRPr sz="2000" b="0">
                <a:solidFill>
                  <a:schemeClr val="bg2"/>
                </a:solidFill>
              </a:defRPr>
            </a:lvl1pPr>
          </a:lstStyle>
          <a:p>
            <a:r>
              <a:rPr lang="en-US" dirty="0" smtClean="0"/>
              <a:t>Boundless Lecture Slides</a:t>
            </a:r>
            <a:endParaRPr lang="en-US" dirty="0"/>
          </a:p>
        </p:txBody>
      </p:sp>
    </p:spTree>
    <p:extLst>
      <p:ext uri="{BB962C8B-B14F-4D97-AF65-F5344CB8AC3E}">
        <p14:creationId xmlns:p14="http://schemas.microsoft.com/office/powerpoint/2010/main" val="27723726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ppendix_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5029200"/>
            <a:ext cx="8686800" cy="1295400"/>
          </a:xfrm>
          <a:prstGeom prst="rect">
            <a:avLst/>
          </a:prstGeom>
        </p:spPr>
        <p:txBody>
          <a:bodyPr vert="horz" lIns="0" tIns="0" rIns="0" bIns="0"/>
          <a:lstStyle>
            <a:lvl1pPr marL="0" indent="0">
              <a:buFont typeface="Arial"/>
              <a:buNone/>
              <a:defRPr sz="1400" baseline="0">
                <a:solidFill>
                  <a:srgbClr val="000000"/>
                </a:solidFill>
              </a:defRPr>
            </a:lvl1pPr>
            <a:lvl2pPr marL="0" indent="0">
              <a:buNone/>
              <a:defRPr sz="1000"/>
            </a:lvl2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7292425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ppendix_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5029200"/>
            <a:ext cx="8686800" cy="1295400"/>
          </a:xfrm>
          <a:prstGeom prst="rect">
            <a:avLst/>
          </a:prstGeom>
        </p:spPr>
        <p:txBody>
          <a:bodyPr vert="horz" lIns="0" tIns="0" rIns="0" bIns="0"/>
          <a:lstStyle>
            <a:lvl1pPr marL="0" indent="0">
              <a:buFont typeface="Arial"/>
              <a:buNone/>
              <a:defRPr sz="1400" baseline="0">
                <a:solidFill>
                  <a:srgbClr val="000000"/>
                </a:solidFill>
              </a:defRPr>
            </a:lvl1pPr>
            <a:lvl2pPr marL="0" indent="0">
              <a:buNone/>
              <a:defRPr sz="1000"/>
            </a:lvl2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7292425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ppendix_ques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4960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ppendix_question_answere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317264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ppendix_ques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49606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ppendix_question_answere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317264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ppendix_ques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49606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ppendix_question_answere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317264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ppendix_keyterms">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457200"/>
          </a:xfrm>
          <a:prstGeom prst="rect">
            <a:avLst/>
          </a:prstGeom>
        </p:spPr>
        <p:txBody>
          <a:bodyPr vert="horz" lIns="0" tIns="0" rIns="0" bIns="0" anchor="b"/>
          <a:lstStyle>
            <a:lvl1pPr algn="l">
              <a:defRPr sz="2400" b="0">
                <a:solidFill>
                  <a:schemeClr val="tx2"/>
                </a:solidFill>
              </a:defRPr>
            </a:lvl1p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228600" y="1066800"/>
            <a:ext cx="8686800" cy="5181600"/>
          </a:xfrm>
          <a:prstGeom prst="rect">
            <a:avLst/>
          </a:prstGeom>
        </p:spPr>
        <p:txBody>
          <a:bodyPr vert="horz" lIns="0" tIns="0" rIns="0" bIns="0"/>
          <a:lstStyle>
            <a:lvl1pPr marL="114300" indent="-114300">
              <a:buFont typeface="Arial"/>
              <a:buChar char="•"/>
              <a:defRPr sz="1000" baseline="0">
                <a:solidFill>
                  <a:srgbClr val="000000"/>
                </a:solidFill>
              </a:defRPr>
            </a:lvl1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095860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_platform">
    <p:spTree>
      <p:nvGrpSpPr>
        <p:cNvPr id="1" name=""/>
        <p:cNvGrpSpPr/>
        <p:nvPr/>
      </p:nvGrpSpPr>
      <p:grpSpPr>
        <a:xfrm>
          <a:off x="0" y="0"/>
          <a:ext cx="0" cy="0"/>
          <a:chOff x="0" y="0"/>
          <a:chExt cx="0" cy="0"/>
        </a:xfrm>
      </p:grpSpPr>
      <p:sp>
        <p:nvSpPr>
          <p:cNvPr id="7" name="Title 6"/>
          <p:cNvSpPr>
            <a:spLocks noGrp="1"/>
          </p:cNvSpPr>
          <p:nvPr>
            <p:ph type="title"/>
          </p:nvPr>
        </p:nvSpPr>
        <p:spPr>
          <a:xfrm>
            <a:off x="3429000" y="274638"/>
            <a:ext cx="5410200" cy="563562"/>
          </a:xfrm>
          <a:prstGeom prst="rect">
            <a:avLst/>
          </a:prstGeom>
        </p:spPr>
        <p:txBody>
          <a:bodyPr vert="horz" lIns="0" tIns="0" rIns="0" bIns="0"/>
          <a:lstStyle>
            <a:lvl1pPr>
              <a:defRPr sz="2400" b="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sz="quarter" idx="10"/>
          </p:nvPr>
        </p:nvSpPr>
        <p:spPr>
          <a:xfrm>
            <a:off x="6019800" y="1219200"/>
            <a:ext cx="2819400" cy="5029200"/>
          </a:xfrm>
          <a:prstGeom prst="rect">
            <a:avLst/>
          </a:prstGeom>
        </p:spPr>
        <p:txBody>
          <a:bodyPr vert="horz" lIns="0" tIns="0" rIns="0" bIns="0"/>
          <a:lstStyle>
            <a:lvl1pPr algn="l">
              <a:defRPr>
                <a:solidFill>
                  <a:schemeClr val="tx2"/>
                </a:solidFill>
              </a:defRPr>
            </a:lvl1pPr>
            <a:lvl2pPr marL="0" indent="0" algn="l">
              <a:lnSpc>
                <a:spcPct val="110000"/>
              </a:lnSpc>
              <a:buNone/>
              <a:defRPr sz="1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5168375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out_boundles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429000" y="990600"/>
            <a:ext cx="5410200" cy="5410200"/>
          </a:xfrm>
          <a:prstGeom prst="rect">
            <a:avLst/>
          </a:prstGeom>
        </p:spPr>
        <p:txBody>
          <a:bodyPr vert="horz" lIns="0" tIns="0" rIns="0" bIns="0"/>
          <a:lstStyle>
            <a:lvl1pPr marL="0" indent="0">
              <a:defRPr sz="1000">
                <a:solidFill>
                  <a:srgbClr val="808080"/>
                </a:solidFill>
              </a:defRPr>
            </a:lvl1pPr>
            <a:lvl2pPr marL="0" indent="0">
              <a:buNone/>
              <a:defRPr sz="1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3429000" y="274638"/>
            <a:ext cx="5410200" cy="715962"/>
          </a:xfrm>
          <a:prstGeom prst="rect">
            <a:avLst/>
          </a:prstGeom>
        </p:spPr>
        <p:txBody>
          <a:bodyPr vert="horz" lIns="0" tIns="0" rIns="0" bIns="0"/>
          <a:lstStyle>
            <a:lvl1pPr>
              <a:defRPr sz="2400" b="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8703812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231005" y="1477846"/>
            <a:ext cx="5664901" cy="4770554"/>
          </a:xfrm>
          <a:prstGeom prst="rect">
            <a:avLst/>
          </a:prstGeom>
        </p:spPr>
        <p:txBody>
          <a:bodyPr vert="horz" lIns="0" tIns="0" rIns="0" bIns="0"/>
          <a:lstStyle>
            <a:lvl1pPr marL="0" indent="114300">
              <a:lnSpc>
                <a:spcPct val="120000"/>
              </a:lnSpc>
              <a:spcBef>
                <a:spcPts val="400"/>
              </a:spcBef>
              <a:buClr>
                <a:srgbClr val="828282"/>
              </a:buClr>
              <a:buSzPct val="100000"/>
              <a:buFont typeface="Arial" charset="0"/>
              <a:buChar char="•"/>
              <a:defRPr sz="1400">
                <a:solidFill>
                  <a:schemeClr val="bg2">
                    <a:lumMod val="75000"/>
                  </a:schemeClr>
                </a:solidFill>
                <a:latin typeface="Arial"/>
                <a:cs typeface="Arial"/>
              </a:defRPr>
            </a:lvl1pPr>
          </a:lstStyle>
          <a:p>
            <a:pPr marL="0" indent="114300">
              <a:spcBef>
                <a:spcPts val="400"/>
              </a:spcBef>
              <a:buClr>
                <a:srgbClr val="828282"/>
              </a:buClr>
              <a:buSzPct val="100000"/>
              <a:buFont typeface="Arial" charset="0"/>
              <a:buChar char="•"/>
            </a:pPr>
            <a:r>
              <a:rPr lang="en-US" sz="1200" dirty="0" smtClean="0">
                <a:solidFill>
                  <a:srgbClr val="828282"/>
                </a:solidFill>
                <a:latin typeface="Arial" charset="0"/>
                <a:ea typeface="ＭＳ Ｐゴシック" charset="0"/>
                <a:cs typeface="Arial" charset="0"/>
                <a:sym typeface="Arial" charset="0"/>
              </a:rPr>
              <a:t>CONCEPTITLE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52400" y="381000"/>
            <a:ext cx="8686800" cy="715962"/>
          </a:xfrm>
          <a:prstGeom prst="rect">
            <a:avLst/>
          </a:prstGeom>
        </p:spPr>
        <p:txBody>
          <a:bodyPr vert="horz" lIns="0" tIns="0" rIns="0" bIns="0" anchor="b"/>
          <a:lstStyle>
            <a:lvl1pPr>
              <a:defRPr sz="2400" b="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1701888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ppendix_header">
    <p:spTree>
      <p:nvGrpSpPr>
        <p:cNvPr id="1" name=""/>
        <p:cNvGrpSpPr/>
        <p:nvPr/>
      </p:nvGrpSpPr>
      <p:grpSpPr>
        <a:xfrm>
          <a:off x="0" y="0"/>
          <a:ext cx="0" cy="0"/>
          <a:chOff x="0" y="0"/>
          <a:chExt cx="0" cy="0"/>
        </a:xfrm>
      </p:grpSpPr>
      <p:sp>
        <p:nvSpPr>
          <p:cNvPr id="5" name="Line 5"/>
          <p:cNvSpPr>
            <a:spLocks noChangeShapeType="1"/>
          </p:cNvSpPr>
          <p:nvPr userDrawn="1"/>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6" name="Line 6"/>
          <p:cNvSpPr>
            <a:spLocks noChangeShapeType="1"/>
          </p:cNvSpPr>
          <p:nvPr userDrawn="1"/>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 name="Line 7"/>
          <p:cNvSpPr>
            <a:spLocks noChangeShapeType="1"/>
          </p:cNvSpPr>
          <p:nvPr userDrawn="1"/>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2" name="Title 1"/>
          <p:cNvSpPr>
            <a:spLocks noGrp="1"/>
          </p:cNvSpPr>
          <p:nvPr>
            <p:ph type="title"/>
          </p:nvPr>
        </p:nvSpPr>
        <p:spPr>
          <a:xfrm>
            <a:off x="457200" y="5029200"/>
            <a:ext cx="8229600" cy="1143000"/>
          </a:xfrm>
          <a:prstGeom prst="rect">
            <a:avLst/>
          </a:prstGeom>
        </p:spPr>
        <p:txBody>
          <a:bodyPr vert="horz"/>
          <a:lstStyle>
            <a:lvl1pPr>
              <a:defRPr sz="4800" b="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9345627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ppendix_keyterms">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457200"/>
          </a:xfrm>
          <a:prstGeom prst="rect">
            <a:avLst/>
          </a:prstGeom>
        </p:spPr>
        <p:txBody>
          <a:bodyPr vert="horz" lIns="0" tIns="0" rIns="0" bIns="0" anchor="b"/>
          <a:lstStyle>
            <a:lvl1pPr algn="l">
              <a:defRPr sz="2400" b="0">
                <a:solidFill>
                  <a:schemeClr val="tx2"/>
                </a:solidFill>
              </a:defRPr>
            </a:lvl1p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228600" y="1066800"/>
            <a:ext cx="8686800" cy="5181600"/>
          </a:xfrm>
          <a:prstGeom prst="rect">
            <a:avLst/>
          </a:prstGeom>
        </p:spPr>
        <p:txBody>
          <a:bodyPr vert="horz" lIns="0" tIns="0" rIns="0" bIns="0"/>
          <a:lstStyle>
            <a:lvl1pPr marL="114300" indent="-114300">
              <a:buFont typeface="Arial"/>
              <a:buChar char="•"/>
              <a:defRPr sz="1000" baseline="0">
                <a:solidFill>
                  <a:srgbClr val="000000"/>
                </a:solidFill>
              </a:defRPr>
            </a:lvl1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0958600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endix_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5029200"/>
            <a:ext cx="8686800" cy="1295400"/>
          </a:xfrm>
          <a:prstGeom prst="rect">
            <a:avLst/>
          </a:prstGeom>
        </p:spPr>
        <p:txBody>
          <a:bodyPr vert="horz" lIns="0" tIns="0" rIns="0" bIns="0"/>
          <a:lstStyle>
            <a:lvl1pPr marL="0" indent="0">
              <a:buFont typeface="Arial"/>
              <a:buNone/>
              <a:defRPr sz="1400" baseline="0">
                <a:solidFill>
                  <a:srgbClr val="000000"/>
                </a:solidFill>
              </a:defRPr>
            </a:lvl1pPr>
            <a:lvl2pPr marL="0" indent="0">
              <a:buNone/>
              <a:defRPr sz="1000"/>
            </a:lvl2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7292425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ppendix_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5029200"/>
            <a:ext cx="8686800" cy="1295400"/>
          </a:xfrm>
          <a:prstGeom prst="rect">
            <a:avLst/>
          </a:prstGeom>
        </p:spPr>
        <p:txBody>
          <a:bodyPr vert="horz" lIns="0" tIns="0" rIns="0" bIns="0"/>
          <a:lstStyle>
            <a:lvl1pPr marL="0" indent="0">
              <a:buFont typeface="Arial"/>
              <a:buNone/>
              <a:defRPr sz="1400" baseline="0">
                <a:solidFill>
                  <a:srgbClr val="000000"/>
                </a:solidFill>
              </a:defRPr>
            </a:lvl1pPr>
            <a:lvl2pPr marL="0" indent="0">
              <a:buNone/>
              <a:defRPr sz="1000"/>
            </a:lvl2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7292425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ppendix_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5029200"/>
            <a:ext cx="8686800" cy="1295400"/>
          </a:xfrm>
          <a:prstGeom prst="rect">
            <a:avLst/>
          </a:prstGeom>
        </p:spPr>
        <p:txBody>
          <a:bodyPr vert="horz" lIns="0" tIns="0" rIns="0" bIns="0"/>
          <a:lstStyle>
            <a:lvl1pPr marL="0" indent="0">
              <a:buFont typeface="Arial"/>
              <a:buNone/>
              <a:defRPr sz="1400" baseline="0">
                <a:solidFill>
                  <a:srgbClr val="000000"/>
                </a:solidFill>
              </a:defRPr>
            </a:lvl1pPr>
            <a:lvl2pPr marL="0" indent="0">
              <a:buNone/>
              <a:defRPr sz="1000"/>
            </a:lvl2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7292425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Lst>
  <p:transition/>
  <p:txStyles>
    <p:titleStyle>
      <a:lvl1pPr algn="l" rtl="0" eaLnBrk="1" fontAlgn="base" hangingPunct="1">
        <a:spcBef>
          <a:spcPct val="0"/>
        </a:spcBef>
        <a:spcAft>
          <a:spcPct val="0"/>
        </a:spcAft>
        <a:defRPr sz="3000" b="1">
          <a:solidFill>
            <a:srgbClr val="FFFFFF"/>
          </a:solidFill>
          <a:latin typeface="+mj-lt"/>
          <a:ea typeface="+mj-ea"/>
          <a:cs typeface="+mj-cs"/>
          <a:sym typeface="Helvetica Neue" charset="0"/>
        </a:defRPr>
      </a:lvl1pPr>
      <a:lvl2pPr algn="l" rtl="0" eaLnBrk="1" fontAlgn="base" hangingPunct="1">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2pPr>
      <a:lvl3pPr algn="l" rtl="0" eaLnBrk="1" fontAlgn="base" hangingPunct="1">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3pPr>
      <a:lvl4pPr algn="l" rtl="0" eaLnBrk="1" fontAlgn="base" hangingPunct="1">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4pPr>
      <a:lvl5pPr algn="l" rtl="0" eaLnBrk="1" fontAlgn="base" hangingPunct="1">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5pPr>
      <a:lvl6pPr marL="457200" algn="l" rtl="0" eaLnBrk="1" fontAlgn="base" hangingPunct="1">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6pPr>
      <a:lvl7pPr marL="914400" algn="l" rtl="0" eaLnBrk="1" fontAlgn="base" hangingPunct="1">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7pPr>
      <a:lvl8pPr marL="1371600" algn="l" rtl="0" eaLnBrk="1" fontAlgn="base" hangingPunct="1">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8pPr>
      <a:lvl9pPr marL="1828800" algn="l" rtl="0" eaLnBrk="1" fontAlgn="base" hangingPunct="1">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9pPr>
    </p:titleStyle>
    <p:bodyStyle>
      <a:lvl1pPr marL="342900" indent="-342900" algn="l" rtl="0" eaLnBrk="1" fontAlgn="base" hangingPunct="1">
        <a:spcBef>
          <a:spcPts val="800"/>
        </a:spcBef>
        <a:spcAft>
          <a:spcPct val="0"/>
        </a:spcAft>
        <a:defRPr sz="1400">
          <a:solidFill>
            <a:schemeClr val="tx1"/>
          </a:solidFill>
          <a:latin typeface="+mn-lt"/>
          <a:ea typeface="+mn-ea"/>
          <a:cs typeface="+mn-cs"/>
          <a:sym typeface="Helvetica Neue" charset="0"/>
        </a:defRPr>
      </a:lvl1pPr>
      <a:lvl2pPr marL="127000" indent="-127000" algn="l" rtl="0" eaLnBrk="1" fontAlgn="base" hangingPunct="1">
        <a:spcBef>
          <a:spcPts val="400"/>
        </a:spcBef>
        <a:spcAft>
          <a:spcPct val="0"/>
        </a:spcAft>
        <a:buClr>
          <a:srgbClr val="828282"/>
        </a:buClr>
        <a:buSzPct val="100000"/>
        <a:buFont typeface="Arial" charset="0"/>
        <a:buChar char="•"/>
        <a:defRPr sz="1200">
          <a:solidFill>
            <a:srgbClr val="828282"/>
          </a:solidFill>
          <a:latin typeface="Arial" charset="0"/>
          <a:ea typeface="+mn-ea"/>
          <a:cs typeface="+mn-cs"/>
          <a:sym typeface="Arial" charset="0"/>
        </a:defRPr>
      </a:lvl2pPr>
      <a:lvl3pPr marL="393700" indent="-127000" algn="l" rtl="0" eaLnBrk="1" fontAlgn="base" hangingPunct="1">
        <a:spcBef>
          <a:spcPts val="600"/>
        </a:spcBef>
        <a:spcAft>
          <a:spcPct val="0"/>
        </a:spcAft>
        <a:buClr>
          <a:srgbClr val="828282"/>
        </a:buClr>
        <a:buSzPct val="100000"/>
        <a:buFont typeface="Helvetica Neue" charset="0"/>
        <a:buChar char="-"/>
        <a:defRPr sz="1200">
          <a:solidFill>
            <a:srgbClr val="828282"/>
          </a:solidFill>
          <a:latin typeface="+mn-lt"/>
          <a:ea typeface="+mn-ea"/>
          <a:cs typeface="+mn-cs"/>
          <a:sym typeface="Helvetica Neue" charset="0"/>
        </a:defRPr>
      </a:lvl3pPr>
      <a:lvl4pPr marL="1562100" indent="-228600" algn="l" rtl="0" eaLnBrk="1" fontAlgn="base" hangingPunct="1">
        <a:spcBef>
          <a:spcPts val="500"/>
        </a:spcBef>
        <a:spcAft>
          <a:spcPct val="0"/>
        </a:spcAft>
        <a:buClr>
          <a:srgbClr val="353535"/>
        </a:buClr>
        <a:buSzPct val="100000"/>
        <a:buFont typeface="Arial" charset="0"/>
        <a:buChar char="–"/>
        <a:defRPr sz="2000">
          <a:solidFill>
            <a:schemeClr val="tx1"/>
          </a:solidFill>
          <a:latin typeface="Arial" charset="0"/>
          <a:ea typeface="+mn-ea"/>
          <a:cs typeface="+mn-cs"/>
          <a:sym typeface="Arial" charset="0"/>
        </a:defRPr>
      </a:lvl4pPr>
      <a:lvl5pPr marL="2019300" indent="-228600" algn="l" rtl="0" eaLnBrk="1" fontAlgn="base" hangingPunct="1">
        <a:spcBef>
          <a:spcPts val="500"/>
        </a:spcBef>
        <a:spcAft>
          <a:spcPct val="0"/>
        </a:spcAft>
        <a:buClr>
          <a:srgbClr val="353535"/>
        </a:buClr>
        <a:buSzPct val="100000"/>
        <a:buFont typeface="Arial" charset="0"/>
        <a:buChar char="»"/>
        <a:defRPr sz="2000">
          <a:solidFill>
            <a:schemeClr val="tx1"/>
          </a:solidFill>
          <a:latin typeface="Arial" charset="0"/>
          <a:ea typeface="+mn-ea"/>
          <a:cs typeface="+mn-cs"/>
          <a:sym typeface="Arial" charset="0"/>
        </a:defRPr>
      </a:lvl5pPr>
      <a:lvl6pPr marL="2476500" indent="-228600" algn="l" rtl="0" eaLnBrk="1" fontAlgn="base" hangingPunct="1">
        <a:spcBef>
          <a:spcPts val="500"/>
        </a:spcBef>
        <a:spcAft>
          <a:spcPct val="0"/>
        </a:spcAft>
        <a:buClr>
          <a:srgbClr val="353535"/>
        </a:buClr>
        <a:buSzPct val="100000"/>
        <a:buFont typeface="Arial" charset="0"/>
        <a:buChar char="»"/>
        <a:defRPr sz="2000">
          <a:solidFill>
            <a:schemeClr val="tx1"/>
          </a:solidFill>
          <a:latin typeface="Arial" charset="0"/>
          <a:ea typeface="+mn-ea"/>
          <a:cs typeface="+mn-cs"/>
          <a:sym typeface="Arial" charset="0"/>
        </a:defRPr>
      </a:lvl6pPr>
      <a:lvl7pPr marL="2933700" indent="-228600" algn="l" rtl="0" eaLnBrk="1" fontAlgn="base" hangingPunct="1">
        <a:spcBef>
          <a:spcPts val="500"/>
        </a:spcBef>
        <a:spcAft>
          <a:spcPct val="0"/>
        </a:spcAft>
        <a:buClr>
          <a:srgbClr val="353535"/>
        </a:buClr>
        <a:buSzPct val="100000"/>
        <a:buFont typeface="Arial" charset="0"/>
        <a:buChar char="»"/>
        <a:defRPr sz="2000">
          <a:solidFill>
            <a:schemeClr val="tx1"/>
          </a:solidFill>
          <a:latin typeface="Arial" charset="0"/>
          <a:ea typeface="+mn-ea"/>
          <a:cs typeface="+mn-cs"/>
          <a:sym typeface="Arial" charset="0"/>
        </a:defRPr>
      </a:lvl7pPr>
      <a:lvl8pPr marL="3390900" indent="-228600" algn="l" rtl="0" eaLnBrk="1" fontAlgn="base" hangingPunct="1">
        <a:spcBef>
          <a:spcPts val="500"/>
        </a:spcBef>
        <a:spcAft>
          <a:spcPct val="0"/>
        </a:spcAft>
        <a:buClr>
          <a:srgbClr val="353535"/>
        </a:buClr>
        <a:buSzPct val="100000"/>
        <a:buFont typeface="Arial" charset="0"/>
        <a:buChar char="»"/>
        <a:defRPr sz="2000">
          <a:solidFill>
            <a:schemeClr val="tx1"/>
          </a:solidFill>
          <a:latin typeface="Arial" charset="0"/>
          <a:ea typeface="+mn-ea"/>
          <a:cs typeface="+mn-cs"/>
          <a:sym typeface="Arial" charset="0"/>
        </a:defRPr>
      </a:lvl8pPr>
      <a:lvl9pPr marL="3848100" indent="-228600" algn="l" rtl="0" eaLnBrk="1" fontAlgn="base" hangingPunct="1">
        <a:spcBef>
          <a:spcPts val="500"/>
        </a:spcBef>
        <a:spcAft>
          <a:spcPct val="0"/>
        </a:spcAft>
        <a:buClr>
          <a:srgbClr val="353535"/>
        </a:buClr>
        <a:buSzPct val="100000"/>
        <a:buFont typeface="Arial" charset="0"/>
        <a:buChar char="»"/>
        <a:defRPr sz="2000">
          <a:solidFill>
            <a:schemeClr val="tx1"/>
          </a:solidFill>
          <a:latin typeface="Arial" charset="0"/>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creativecommons.org/licenses/by-sa/3.0/" TargetMode="External"/><Relationship Id="rId2" Type="http://schemas.openxmlformats.org/officeDocument/2006/relationships/image" Target="../media/image5.png"/><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hyperlink" Target="www/boundless.com/image/cellular-respiration-in-a-eukaryotic-cell?campaign_content=book_1514_section_76&amp;campaign_term=Biology&amp;utm_campaign=powerpoint&amp;utm_medium=direct&amp;utm_source=boundless" TargetMode="External"/><Relationship Id="rId4" Type="http://schemas.openxmlformats.org/officeDocument/2006/relationships/hyperlink" Target="https://en.wikipedia.org/wiki/Cellular_respiration#mediaviewer/File:CellRespiration.sv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Public_domain" TargetMode="External"/><Relationship Id="rId2" Type="http://schemas.openxmlformats.org/officeDocument/2006/relationships/image" Target="../media/image5.png"/><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hyperlink" Target="www/boundless.com/image/atp-is-the-main-source-of-energy-in-many-living-organisms?campaign_content=book_1514_section_76&amp;campaign_term=Biology&amp;utm_campaign=powerpoint&amp;utm_medium=direct&amp;utm_source=boundless" TargetMode="External"/><Relationship Id="rId4" Type="http://schemas.openxmlformats.org/officeDocument/2006/relationships/hyperlink" Target="http://en.wikipedia.org/wiki/File:ATP-3D-vdW.p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www.boundless.com" TargetMode="External"/><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hyperlink" Target="http://www.boundless.com/" TargetMode="External"/><Relationship Id="rId4" Type="http://schemas.openxmlformats.org/officeDocument/2006/relationships/hyperlink" Target="http://creativecommons.org/licenses/by-sa/3.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www.boundless.com" TargetMode="External"/><Relationship Id="rId2" Type="http://schemas.openxmlformats.org/officeDocument/2006/relationships/image" Target="../media/image5.png"/><Relationship Id="rId1" Type="http://schemas.openxmlformats.org/officeDocument/2006/relationships/slideLayout" Target="../slideLayouts/slideLayout15.xml"/><Relationship Id="rId5" Type="http://schemas.openxmlformats.org/officeDocument/2006/relationships/hyperlink" Target="http://www.boundless.com/" TargetMode="External"/><Relationship Id="rId4" Type="http://schemas.openxmlformats.org/officeDocument/2006/relationships/hyperlink" Target="http://creativecommons.org/licenses/by-sa/3.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hyperlink" Target="http://www.boundless.com" TargetMode="External"/><Relationship Id="rId2" Type="http://schemas.openxmlformats.org/officeDocument/2006/relationships/image" Target="../media/image5.png"/><Relationship Id="rId1" Type="http://schemas.openxmlformats.org/officeDocument/2006/relationships/slideLayout" Target="../slideLayouts/slideLayout17.xml"/><Relationship Id="rId5" Type="http://schemas.openxmlformats.org/officeDocument/2006/relationships/hyperlink" Target="http://www.boundless.com/" TargetMode="External"/><Relationship Id="rId4" Type="http://schemas.openxmlformats.org/officeDocument/2006/relationships/hyperlink" Target="http://creativecommons.org/licenses/by-sa/3.0/"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en.wiktionary.org/wiki/complex" TargetMode="External"/><Relationship Id="rId13" Type="http://schemas.openxmlformats.org/officeDocument/2006/relationships/image" Target="../media/image1.png"/><Relationship Id="rId3" Type="http://schemas.openxmlformats.org/officeDocument/2006/relationships/hyperlink" Target="http://cnx.org/content/m44437/latest/?collection=col11448/latest" TargetMode="External"/><Relationship Id="rId7" Type="http://schemas.openxmlformats.org/officeDocument/2006/relationships/hyperlink" Target="http://en.wiktionary.org/wiki/prosthetic+group" TargetMode="External"/><Relationship Id="rId12" Type="http://schemas.openxmlformats.org/officeDocument/2006/relationships/hyperlink" Target="http://en.wiktionary.org/wiki/catabolism" TargetMode="External"/><Relationship Id="rId2" Type="http://schemas.openxmlformats.org/officeDocument/2006/relationships/hyperlink" Target="http://creativecommons.org/licenses/by/3.0/" TargetMode="External"/><Relationship Id="rId1" Type="http://schemas.openxmlformats.org/officeDocument/2006/relationships/slideLayout" Target="../slideLayouts/slideLayout18.xml"/><Relationship Id="rId6" Type="http://schemas.openxmlformats.org/officeDocument/2006/relationships/hyperlink" Target="http://en.wikipedia.org/wiki/ubiquinone" TargetMode="External"/><Relationship Id="rId11" Type="http://schemas.openxmlformats.org/officeDocument/2006/relationships/hyperlink" Target="http://en.wikipedia.org/wiki/chemiosmosis" TargetMode="External"/><Relationship Id="rId5" Type="http://schemas.openxmlformats.org/officeDocument/2006/relationships/hyperlink" Target="https://en.wikipedia.org/wiki/Oxidative_phosphorylation" TargetMode="External"/><Relationship Id="rId10" Type="http://schemas.openxmlformats.org/officeDocument/2006/relationships/hyperlink" Target="http://en.wikipedia.org/wiki/oxidative%20phosphorylation" TargetMode="External"/><Relationship Id="rId4" Type="http://schemas.openxmlformats.org/officeDocument/2006/relationships/hyperlink" Target="http://creativecommons.org/licenses/by-sa/3.0/" TargetMode="External"/><Relationship Id="rId9" Type="http://schemas.openxmlformats.org/officeDocument/2006/relationships/hyperlink" Target="http://en.wikipedia.org/wiki/ATP%20synthase" TargetMode="External"/><Relationship Id="rId1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boundless.com/teaching-platform"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mailto:educators@boundless.com" TargetMode="External"/><Relationship Id="rId5" Type="http://schemas.openxmlformats.org/officeDocument/2006/relationships/image" Target="../media/image5.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www.boundless.com" TargetMode="External"/><Relationship Id="rId2" Type="http://schemas.openxmlformats.org/officeDocument/2006/relationships/image" Target="../media/image6.jp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4.xml"/><Relationship Id="rId5" Type="http://schemas.openxmlformats.org/officeDocument/2006/relationships/hyperlink" Target="http://www.www/boundless.com/biology?campaign_content=book_1514_section_76&amp;campaign_term=Biology&amp;utm_campaign=powerpoint&amp;utm_medium=direct&amp;utm_source=boundless"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hyperlink" Target="www/boundless.com/image/fig-ch07_04_01?campaign_content=book_1514_section_76&amp;campaign_term=Biology&amp;utm_campaign=powerpoint&amp;utm_medium=direct&amp;utm_source=boundless" TargetMode="External"/><Relationship Id="rId5" Type="http://schemas.openxmlformats.org/officeDocument/2006/relationships/hyperlink" Target="http://cnx.org/content/m44437/latest/Figure_07_04_01.jpg" TargetMode="External"/><Relationship Id="rId4" Type="http://schemas.openxmlformats.org/officeDocument/2006/relationships/hyperlink" Target="http://creativecommons.org/licenses/by/3.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8.xml"/><Relationship Id="rId1" Type="http://schemas.openxmlformats.org/officeDocument/2006/relationships/tags" Target="../tags/tag3.xml"/><Relationship Id="rId6" Type="http://schemas.openxmlformats.org/officeDocument/2006/relationships/hyperlink" Target="www/boundless.com/image/fig-ch07_04_02?campaign_content=book_1514_section_76&amp;campaign_term=Biology&amp;utm_campaign=powerpoint&amp;utm_medium=direct&amp;utm_source=boundless" TargetMode="External"/><Relationship Id="rId5" Type="http://schemas.openxmlformats.org/officeDocument/2006/relationships/hyperlink" Target="http://cnx.org/content/m44437/latest/Figure_07_04_02.png" TargetMode="External"/><Relationship Id="rId4" Type="http://schemas.openxmlformats.org/officeDocument/2006/relationships/hyperlink" Target="http://creativecommons.org/licenses/by/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hyperlink" Target="www/boundless.com/image/fig-ch07_04_03?campaign_content=book_1514_section_76&amp;campaign_term=Biology&amp;utm_campaign=powerpoint&amp;utm_medium=direct&amp;utm_source=boundless" TargetMode="External"/><Relationship Id="rId4" Type="http://schemas.openxmlformats.org/officeDocument/2006/relationships/hyperlink" Target="http://cnx.org/content/m44437/latest/Figure_07_04_03.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4800600"/>
            <a:ext cx="3581400" cy="381000"/>
          </a:xfrm>
        </p:spPr>
        <p:txBody>
          <a:bodyPr/>
          <a:lstStyle/>
          <a:p>
            <a:r>
              <a:rPr lang="en-US" dirty="0" smtClean="0"/>
              <a:t>Boundless Lecture Slides</a:t>
            </a:r>
            <a:endParaRPr lang="en-US" dirty="0"/>
          </a:p>
        </p:txBody>
      </p:sp>
      <p:sp>
        <p:nvSpPr>
          <p:cNvPr id="4" name="Rectangle 2"/>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 w="3175">
                <a:solidFill>
                  <a:srgbClr val="D7D7D7"/>
                </a:solidFill>
                <a:miter lim="800000"/>
                <a:headEnd/>
                <a:tailEnd/>
              </a14:hiddenLine>
            </a:ext>
          </a:extLst>
        </p:spPr>
        <p:txBody>
          <a:bodyPr lIns="0" tIns="0" rIns="0" bIns="0"/>
          <a:lstStyle/>
          <a:p>
            <a:endParaRPr lang="en-US"/>
          </a:p>
        </p:txBody>
      </p:sp>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6" name="Rectangle 8"/>
          <p:cNvSpPr>
            <a:spLocks/>
          </p:cNvSpPr>
          <p:nvPr/>
        </p:nvSpPr>
        <p:spPr bwMode="auto">
          <a:xfrm>
            <a:off x="4572000" y="6578600"/>
            <a:ext cx="3708400"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7"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8"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9"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0" name="Rectangle 8"/>
          <p:cNvSpPr>
            <a:spLocks/>
          </p:cNvSpPr>
          <p:nvPr/>
        </p:nvSpPr>
        <p:spPr bwMode="auto">
          <a:xfrm>
            <a:off x="304800" y="6553200"/>
            <a:ext cx="4318000"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l"/>
            <a:r>
              <a:rPr lang="en-US" sz="1200" dirty="0" smtClean="0">
                <a:solidFill>
                  <a:srgbClr val="828282"/>
                </a:solidFill>
                <a:latin typeface="Arial" charset="0"/>
                <a:ea typeface="ＭＳ Ｐゴシック" charset="0"/>
                <a:sym typeface="Helvetica Neue" charset="0"/>
              </a:rPr>
              <a:t>Available on the Boundless Teaching Platform</a:t>
            </a:r>
            <a:endParaRPr lang="en-US" sz="1200" dirty="0">
              <a:solidFill>
                <a:srgbClr val="828282"/>
              </a:solidFill>
              <a:latin typeface="Arial" charset="0"/>
              <a:ea typeface="ＭＳ Ｐゴシック" charset="0"/>
              <a:sym typeface="Helvetica Neue" charset="0"/>
            </a:endParaRPr>
          </a:p>
        </p:txBody>
      </p:sp>
      <p:pic>
        <p:nvPicPr>
          <p:cNvPr id="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106988"/>
            <a:ext cx="464820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2531289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smtClean="0"/>
              <a:t>Cellular respiration in a eukaryotic cell</a:t>
            </a:r>
          </a:p>
          <a:p>
            <a:pPr lvl="1"/>
            <a:r>
              <a:rPr lang="en-US" dirty="0" smtClean="0"/>
              <a:t>Glycolysis on the left portion of this illustration can be seen to yield 2 ATP molecules, while the Electron Transport Chain portion at the upper right will yield the remaining 30-32 ATP molecules under the presence of oxygen.</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i="1" dirty="0" smtClean="0">
                <a:solidFill>
                  <a:srgbClr val="828282"/>
                </a:solidFill>
                <a:latin typeface="Arial" charset="0"/>
                <a:ea typeface="ＭＳ Ｐゴシック" charset="0"/>
                <a:sym typeface="Helvetica Neue" charset="0"/>
              </a:rPr>
              <a:t>Wikipedia.</a:t>
            </a:r>
            <a:r>
              <a:rPr lang="en-US" sz="800" dirty="0" smtClean="0">
                <a:solidFill>
                  <a:srgbClr val="828282"/>
                </a:solidFill>
                <a:latin typeface="Arial" charset="0"/>
                <a:ea typeface="ＭＳ Ｐゴシック" charset="0"/>
                <a:sym typeface="Helvetica Neue" charset="0"/>
              </a:rPr>
              <a:t> "Cellular Respiration in a Eukaryotic Cell." </a:t>
            </a:r>
            <a:r>
              <a:rPr lang="en-US" sz="800" dirty="0" smtClean="0">
                <a:solidFill>
                  <a:srgbClr val="828282"/>
                </a:solidFill>
                <a:latin typeface="Arial" charset="0"/>
                <a:ea typeface="ＭＳ Ｐゴシック" charset="0"/>
                <a:sym typeface="Helvetica Neue" charset="0"/>
                <a:hlinkClick r:id="rId3"/>
              </a:rPr>
              <a:t>CC BY-SA 3.0</a:t>
            </a:r>
            <a:r>
              <a:rPr lang="en-US" sz="800" dirty="0" smtClean="0">
                <a:solidFill>
                  <a:srgbClr val="828282"/>
                </a:solidFill>
                <a:latin typeface="Arial" charset="0"/>
                <a:ea typeface="ＭＳ Ｐゴシック" charset="0"/>
                <a:sym typeface="Helvetica Neue" charset="0"/>
              </a:rPr>
              <a:t> </a:t>
            </a:r>
            <a:r>
              <a:rPr lang="en-US" sz="800" dirty="0" smtClean="0">
                <a:solidFill>
                  <a:srgbClr val="828282"/>
                </a:solidFill>
                <a:latin typeface="Arial" charset="0"/>
                <a:ea typeface="ＭＳ Ｐゴシック" charset="0"/>
                <a:sym typeface="Helvetica Neue" charset="0"/>
                <a:hlinkClick r:id="rId4"/>
              </a:rPr>
              <a:t>https://en.wikipedia.org/wiki/Cellular_respiration#mediaviewer/File:CellRespiration.svg</a:t>
            </a:r>
            <a:r>
              <a:rPr lang="en-US" sz="800" dirty="0" smtClean="0">
                <a:solidFill>
                  <a:srgbClr val="828282"/>
                </a:solidFill>
                <a:latin typeface="Arial" charset="0"/>
                <a:ea typeface="ＭＳ Ｐゴシック" charset="0"/>
                <a:sym typeface="Helvetica Neue" charset="0"/>
              </a:rPr>
              <a:t> </a:t>
            </a: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Cellular Respiration</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8" name="Picture 7" descr="appendiximage.jpg"/>
          <p:cNvPicPr>
            <a:picLocks noChangeAspect="1"/>
          </p:cNvPicPr>
          <p:nvPr/>
        </p:nvPicPr>
        <p:blipFill>
          <a:blip r:embed="rId6">
            <a:extLst>
              <a:ext uri="{5341725e7e0b45ae060db9014a0ba9e2}">
                <a14:useLocalDpi xmlns:a14="http://schemas.microsoft.com/office/drawing/2010/main" xmlns="" val="0"/>
              </a:ext>
            </a:extLst>
          </a:blip>
          <a:stretch>
            <a:fillRect/>
          </a:stretch>
        </p:blipFill>
        <p:spPr>
          <a:xfrm>
            <a:off x="1504661" y="533400"/>
            <a:ext cx="6134678" cy="4343400"/>
          </a:xfrm>
          <a:prstGeom prst="rect">
            <a:avLst/>
          </a:prstGeom>
        </p:spPr>
      </p:pic>
    </p:spTree>
    <p:extLst>
      <p:ext uri="{BB962C8B-B14F-4D97-AF65-F5344CB8AC3E}">
        <p14:creationId xmlns:p14="http://schemas.microsoft.com/office/powerpoint/2010/main" val="13982986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smtClean="0"/>
              <a:t>Adenosine triphosphate</a:t>
            </a:r>
          </a:p>
          <a:p>
            <a:pPr lvl="1"/>
            <a:r>
              <a:rPr lang="en-US" dirty="0" smtClean="0"/>
              <a:t>ATP is the main source of energy in many living organisms.</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i="1" dirty="0" smtClean="0">
                <a:solidFill>
                  <a:srgbClr val="828282"/>
                </a:solidFill>
                <a:latin typeface="Arial" charset="0"/>
                <a:ea typeface="ＭＳ Ｐゴシック" charset="0"/>
                <a:sym typeface="Helvetica Neue" charset="0"/>
              </a:rPr>
              <a:t>Wikipedia.</a:t>
            </a:r>
            <a:r>
              <a:rPr lang="en-US" sz="800" dirty="0" smtClean="0">
                <a:solidFill>
                  <a:srgbClr val="828282"/>
                </a:solidFill>
                <a:latin typeface="Arial" charset="0"/>
                <a:ea typeface="ＭＳ Ｐゴシック" charset="0"/>
                <a:sym typeface="Helvetica Neue" charset="0"/>
              </a:rPr>
              <a:t> "ATP-3D-vdW." </a:t>
            </a:r>
            <a:r>
              <a:rPr lang="en-US" sz="800" dirty="0" smtClean="0">
                <a:solidFill>
                  <a:srgbClr val="828282"/>
                </a:solidFill>
                <a:latin typeface="Arial" charset="0"/>
                <a:ea typeface="ＭＳ Ｐゴシック" charset="0"/>
                <a:sym typeface="Helvetica Neue" charset="0"/>
                <a:hlinkClick r:id="rId3"/>
              </a:rPr>
              <a:t>Public domain</a:t>
            </a:r>
            <a:r>
              <a:rPr lang="en-US" sz="800" dirty="0" smtClean="0">
                <a:solidFill>
                  <a:srgbClr val="828282"/>
                </a:solidFill>
                <a:latin typeface="Arial" charset="0"/>
                <a:ea typeface="ＭＳ Ｐゴシック" charset="0"/>
                <a:sym typeface="Helvetica Neue" charset="0"/>
              </a:rPr>
              <a:t> </a:t>
            </a:r>
            <a:r>
              <a:rPr lang="en-US" sz="800" dirty="0" smtClean="0">
                <a:solidFill>
                  <a:srgbClr val="828282"/>
                </a:solidFill>
                <a:latin typeface="Arial" charset="0"/>
                <a:ea typeface="ＭＳ Ｐゴシック" charset="0"/>
                <a:sym typeface="Helvetica Neue" charset="0"/>
                <a:hlinkClick r:id="rId4"/>
              </a:rPr>
              <a:t>http://en.wikipedia.org/wiki/File:ATP-3D-vdW.png</a:t>
            </a:r>
            <a:r>
              <a:rPr lang="en-US" sz="800" dirty="0" smtClean="0">
                <a:solidFill>
                  <a:srgbClr val="828282"/>
                </a:solidFill>
                <a:latin typeface="Arial" charset="0"/>
                <a:ea typeface="ＭＳ Ｐゴシック" charset="0"/>
                <a:sym typeface="Helvetica Neue" charset="0"/>
              </a:rPr>
              <a:t> </a:t>
            </a: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Cellular Respiration</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8" name="Picture 7" descr="appendiximage.jpg"/>
          <p:cNvPicPr>
            <a:picLocks noChangeAspect="1"/>
          </p:cNvPicPr>
          <p:nvPr/>
        </p:nvPicPr>
        <p:blipFill>
          <a:blip r:embed="rId6">
            <a:extLst>
              <a:ext uri="{b4ceff4de18b0269d55c6ca83681af98}">
                <a14:useLocalDpi xmlns:a14="http://schemas.microsoft.com/office/drawing/2010/main" xmlns="" val="0"/>
              </a:ext>
            </a:extLst>
          </a:blip>
          <a:stretch>
            <a:fillRect/>
          </a:stretch>
        </p:blipFill>
        <p:spPr>
          <a:xfrm>
            <a:off x="1453037" y="533400"/>
            <a:ext cx="6237926" cy="4343400"/>
          </a:xfrm>
          <a:prstGeom prst="rect">
            <a:avLst/>
          </a:prstGeom>
        </p:spPr>
      </p:pic>
    </p:spTree>
    <p:extLst>
      <p:ext uri="{BB962C8B-B14F-4D97-AF65-F5344CB8AC3E}">
        <p14:creationId xmlns:p14="http://schemas.microsoft.com/office/powerpoint/2010/main" val="13982986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 w="3175">
                <a:solidFill>
                  <a:srgbClr val="D7D7D7"/>
                </a:solidFill>
                <a:miter lim="800000"/>
                <a:headEnd/>
                <a:tailEnd/>
              </a14:hiddenLine>
            </a:ext>
          </a:extLst>
        </p:spPr>
        <p:txBody>
          <a:bodyPr lIns="0" tIns="0" rIns="0" bIns="0"/>
          <a:lstStyle/>
          <a:p>
            <a:endParaRPr lang="en-US"/>
          </a:p>
        </p:txBody>
      </p:sp>
      <p:pic>
        <p:nvPicPr>
          <p:cNvPr id="1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2" name="Rectangle 8"/>
          <p:cNvSpPr>
            <a:spLocks/>
          </p:cNvSpPr>
          <p:nvPr/>
        </p:nvSpPr>
        <p:spPr bwMode="auto">
          <a:xfrm>
            <a:off x="3962400" y="6578600"/>
            <a:ext cx="4318000"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Cellular Respiration</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1364161104"/>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Which of the following statements accurately describes the flow of electrons through the electron transport chain, as well as their eventual destination?</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Electrons come from NAD+ and FAD+ and eventually go to water.</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Electrons come from NAD+ and FAD+ and eventually go to oxygen.</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Electrons come from NADH and FADH2 and eventually go to water.</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D) Electrons come from NADH and FADH2 and eventually go to oxygen.</a:t>
                      </a:r>
                    </a:p>
                  </a:txBody>
                  <a:tcPr anchor="ctr">
                    <a:noFill/>
                  </a:tcPr>
                </a:tc>
              </a:tr>
            </a:tbl>
          </a:graphicData>
        </a:graphic>
      </p:graphicFrame>
    </p:spTree>
    <p:extLst>
      <p:ext uri="{BB962C8B-B14F-4D97-AF65-F5344CB8AC3E}">
        <p14:creationId xmlns:p14="http://schemas.microsoft.com/office/powerpoint/2010/main" val="287489470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 w="3175">
                <a:solidFill>
                  <a:srgbClr val="D7D7D7"/>
                </a:solidFill>
                <a:miter lim="800000"/>
                <a:headEnd/>
                <a:tailEnd/>
              </a14:hiddenLine>
            </a:ext>
          </a:extLst>
        </p:spPr>
        <p:txBody>
          <a:bodyPr lIns="0" tIns="0" rIns="0" bIns="0"/>
          <a:lstStyle/>
          <a:p>
            <a:endParaRPr lang="en-US"/>
          </a:p>
        </p:txBody>
      </p:sp>
      <p:pic>
        <p:nvPicPr>
          <p:cNvPr id="1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2" name="Rectangle 8"/>
          <p:cNvSpPr>
            <a:spLocks/>
          </p:cNvSpPr>
          <p:nvPr/>
        </p:nvSpPr>
        <p:spPr bwMode="auto">
          <a:xfrm>
            <a:off x="1905000" y="6477000"/>
            <a:ext cx="7137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smtClean="0">
                <a:solidFill>
                  <a:srgbClr val="828282"/>
                </a:solidFill>
                <a:latin typeface="Arial" charset="0"/>
                <a:ea typeface="ＭＳ Ｐゴシック" charset="0"/>
                <a:sym typeface="Helvetica Neue" charset="0"/>
                <a:hlinkClick r:id="rId3"/>
              </a:rPr>
              <a:t>www.boundless.com</a:t>
            </a:r>
            <a:endParaRPr lang="en-US" sz="800" dirty="0" smtClean="0">
              <a:solidFill>
                <a:srgbClr val="828282"/>
              </a:solidFill>
              <a:latin typeface="Arial" charset="0"/>
              <a:ea typeface="ＭＳ Ｐゴシック" charset="0"/>
              <a:sym typeface="Helvetica Neue" charset="0"/>
            </a:endParaRPr>
          </a:p>
          <a:p>
            <a:pPr algn="r"/>
            <a:r>
              <a:rPr lang="en-US" sz="800" i="1" dirty="0">
                <a:solidFill>
                  <a:srgbClr val="828282"/>
                </a:solidFill>
                <a:latin typeface="Arial" charset="0"/>
                <a:ea typeface="ＭＳ Ｐゴシック" charset="0"/>
                <a:sym typeface="Helvetica Neue" charset="0"/>
              </a:rPr>
              <a:t>Boundless - LO.</a:t>
            </a:r>
            <a:r>
              <a:rPr lang="en-US" sz="800" dirty="0">
                <a:solidFill>
                  <a:srgbClr val="828282"/>
                </a:solidFill>
                <a:latin typeface="Arial" charset="0"/>
                <a:ea typeface="ＭＳ Ｐゴシック" charset="0"/>
                <a:sym typeface="Helvetica Neue" charset="0"/>
              </a:rPr>
              <a:t> "Boundless." </a:t>
            </a:r>
            <a:r>
              <a:rPr lang="en-US" sz="800" dirty="0">
                <a:solidFill>
                  <a:srgbClr val="828282"/>
                </a:solidFill>
                <a:latin typeface="Arial" charset="0"/>
                <a:ea typeface="ＭＳ Ｐゴシック" charset="0"/>
                <a:sym typeface="Helvetica Neue" charset="0"/>
                <a:hlinkClick r:id="rId4"/>
              </a:rPr>
              <a:t>CC BY-SA 3.0</a:t>
            </a:r>
            <a:r>
              <a:rPr lang="en-US" sz="800" dirty="0">
                <a:solidFill>
                  <a:srgbClr val="828282"/>
                </a:solidFill>
                <a:latin typeface="Arial" charset="0"/>
                <a:ea typeface="ＭＳ Ｐゴシック" charset="0"/>
                <a:sym typeface="Helvetica Neue" charset="0"/>
              </a:rPr>
              <a:t> </a:t>
            </a:r>
            <a:r>
              <a:rPr lang="en-US" sz="800" dirty="0">
                <a:solidFill>
                  <a:srgbClr val="828282"/>
                </a:solidFill>
                <a:latin typeface="Arial" charset="0"/>
                <a:ea typeface="ＭＳ Ｐゴシック" charset="0"/>
                <a:sym typeface="Helvetica Neue" charset="0"/>
                <a:hlinkClick r:id="rId5"/>
              </a:rPr>
              <a:t>http://www.boundless.com/</a:t>
            </a:r>
            <a:endParaRPr lang="en-US" sz="800" u="sng" dirty="0">
              <a:solidFill>
                <a:srgbClr val="FFFFFF"/>
              </a:solidFill>
              <a:latin typeface="Arial"/>
              <a:ea typeface="ＭＳ Ｐゴシック" charset="0"/>
              <a:cs typeface="Arial"/>
              <a:sym typeface="Helvetica Neue" charset="0"/>
            </a:endParaRPr>
          </a:p>
          <a:p>
            <a:pPr algn="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Cellular Respiration</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513021968"/>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Which of the following statements accurately describes the flow of electrons through the electron transport chain, as well as their eventual destination?</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Electrons come from NAD+ and FAD+ and eventually go to water.</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Electrons come from NAD+ and FAD+ and eventually go to oxygen.</a:t>
                      </a:r>
                    </a:p>
                  </a:txBody>
                  <a:tcPr anchor="ctr">
                    <a:noFill/>
                  </a:tcP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Electrons come from NADH and FADH2 and eventually go to water.</a:t>
                      </a:r>
                    </a:p>
                  </a:txBody>
                  <a:tcPr anchor="ctr">
                    <a:noFill/>
                  </a:tcP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1"/>
                          </a:solidFill>
                          <a:effectLst/>
                          <a:sym typeface="Helvetica Neue" charset="0"/>
                        </a:rPr>
                        <a:t>D) Electrons come from NADH and FADH2 and eventually go to oxygen.</a:t>
                      </a:r>
                    </a:p>
                  </a:txBody>
                  <a:tcPr anchor="ctr">
                    <a:solidFill>
                      <a:schemeClr val="accent2"/>
                    </a:solidFill>
                  </a:tcPr>
                </a:tc>
              </a:tr>
            </a:tbl>
          </a:graphicData>
        </a:graphic>
      </p:graphicFrame>
    </p:spTree>
    <p:extLst>
      <p:ext uri="{BB962C8B-B14F-4D97-AF65-F5344CB8AC3E}">
        <p14:creationId xmlns:p14="http://schemas.microsoft.com/office/powerpoint/2010/main" val="376519955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 w="3175">
                <a:solidFill>
                  <a:srgbClr val="D7D7D7"/>
                </a:solidFill>
                <a:miter lim="800000"/>
                <a:headEnd/>
                <a:tailEnd/>
              </a14:hiddenLine>
            </a:ext>
          </a:extLst>
        </p:spPr>
        <p:txBody>
          <a:bodyPr lIns="0" tIns="0" rIns="0" bIns="0"/>
          <a:lstStyle/>
          <a:p>
            <a:endParaRPr lang="en-US"/>
          </a:p>
        </p:txBody>
      </p:sp>
      <p:pic>
        <p:nvPicPr>
          <p:cNvPr id="1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2" name="Rectangle 8"/>
          <p:cNvSpPr>
            <a:spLocks/>
          </p:cNvSpPr>
          <p:nvPr/>
        </p:nvSpPr>
        <p:spPr bwMode="auto">
          <a:xfrm>
            <a:off x="3962400" y="6578600"/>
            <a:ext cx="4318000"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Cellular Respiration</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1364161104"/>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How do hydrogen ions aid in the synthesis of ATP?</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Hydrogen ions add a phosphate to ATP synthase to form ATP.</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ATP synthase uses a hydrogen ion gradient to form ATP from ADP</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Hydrogen ions add protons to ADP to form ATP.</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D) Hydrogen ions add protons to ATP synthase to form ATP.</a:t>
                      </a:r>
                    </a:p>
                  </a:txBody>
                  <a:tcPr anchor="ctr">
                    <a:noFill/>
                  </a:tcPr>
                </a:tc>
              </a:tr>
            </a:tbl>
          </a:graphicData>
        </a:graphic>
      </p:graphicFrame>
    </p:spTree>
    <p:extLst>
      <p:ext uri="{BB962C8B-B14F-4D97-AF65-F5344CB8AC3E}">
        <p14:creationId xmlns:p14="http://schemas.microsoft.com/office/powerpoint/2010/main" val="287489470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 w="3175">
                <a:solidFill>
                  <a:srgbClr val="D7D7D7"/>
                </a:solidFill>
                <a:miter lim="800000"/>
                <a:headEnd/>
                <a:tailEnd/>
              </a14:hiddenLine>
            </a:ext>
          </a:extLst>
        </p:spPr>
        <p:txBody>
          <a:bodyPr lIns="0" tIns="0" rIns="0" bIns="0"/>
          <a:lstStyle/>
          <a:p>
            <a:endParaRPr lang="en-US"/>
          </a:p>
        </p:txBody>
      </p:sp>
      <p:pic>
        <p:nvPicPr>
          <p:cNvPr id="1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2" name="Rectangle 8"/>
          <p:cNvSpPr>
            <a:spLocks/>
          </p:cNvSpPr>
          <p:nvPr/>
        </p:nvSpPr>
        <p:spPr bwMode="auto">
          <a:xfrm>
            <a:off x="4749800" y="6477000"/>
            <a:ext cx="4318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smtClean="0">
                <a:solidFill>
                  <a:srgbClr val="828282"/>
                </a:solidFill>
                <a:latin typeface="Arial" charset="0"/>
                <a:ea typeface="ＭＳ Ｐゴシック" charset="0"/>
                <a:sym typeface="Helvetica Neue" charset="0"/>
                <a:hlinkClick r:id="rId3"/>
              </a:rPr>
              <a:t>www.boundless.com</a:t>
            </a:r>
            <a:endParaRPr lang="en-US" sz="800" dirty="0" smtClean="0">
              <a:solidFill>
                <a:srgbClr val="828282"/>
              </a:solidFill>
              <a:latin typeface="Arial" charset="0"/>
              <a:ea typeface="ＭＳ Ｐゴシック" charset="0"/>
              <a:sym typeface="Helvetica Neue" charset="0"/>
            </a:endParaRPr>
          </a:p>
          <a:p>
            <a:pPr algn="r"/>
            <a:r>
              <a:rPr lang="en-US" sz="800" i="1" dirty="0">
                <a:solidFill>
                  <a:srgbClr val="828282"/>
                </a:solidFill>
                <a:latin typeface="Arial" charset="0"/>
                <a:ea typeface="ＭＳ Ｐゴシック" charset="0"/>
                <a:sym typeface="Helvetica Neue" charset="0"/>
              </a:rPr>
              <a:t>Boundless - LO.</a:t>
            </a:r>
            <a:r>
              <a:rPr lang="en-US" sz="800" dirty="0">
                <a:solidFill>
                  <a:srgbClr val="828282"/>
                </a:solidFill>
                <a:latin typeface="Arial" charset="0"/>
                <a:ea typeface="ＭＳ Ｐゴシック" charset="0"/>
                <a:sym typeface="Helvetica Neue" charset="0"/>
              </a:rPr>
              <a:t> "Boundless." </a:t>
            </a:r>
            <a:r>
              <a:rPr lang="en-US" sz="800" dirty="0">
                <a:solidFill>
                  <a:srgbClr val="828282"/>
                </a:solidFill>
                <a:latin typeface="Arial" charset="0"/>
                <a:ea typeface="ＭＳ Ｐゴシック" charset="0"/>
                <a:sym typeface="Helvetica Neue" charset="0"/>
                <a:hlinkClick r:id="rId4"/>
              </a:rPr>
              <a:t>CC BY-SA 3.0</a:t>
            </a:r>
            <a:r>
              <a:rPr lang="en-US" sz="800" dirty="0">
                <a:solidFill>
                  <a:srgbClr val="828282"/>
                </a:solidFill>
                <a:latin typeface="Arial" charset="0"/>
                <a:ea typeface="ＭＳ Ｐゴシック" charset="0"/>
                <a:sym typeface="Helvetica Neue" charset="0"/>
              </a:rPr>
              <a:t> </a:t>
            </a:r>
            <a:r>
              <a:rPr lang="en-US" sz="800" dirty="0">
                <a:solidFill>
                  <a:srgbClr val="828282"/>
                </a:solidFill>
                <a:latin typeface="Arial" charset="0"/>
                <a:ea typeface="ＭＳ Ｐゴシック" charset="0"/>
                <a:sym typeface="Helvetica Neue" charset="0"/>
                <a:hlinkClick r:id="rId5"/>
              </a:rPr>
              <a:t>http://www.boundless.com/</a:t>
            </a:r>
            <a:endParaRPr lang="en-US" sz="800" u="sng" dirty="0">
              <a:solidFill>
                <a:srgbClr val="FFFFFF"/>
              </a:solidFill>
              <a:latin typeface="Arial"/>
              <a:ea typeface="ＭＳ Ｐゴシック" charset="0"/>
              <a:cs typeface="Arial"/>
              <a:sym typeface="Helvetica Neue" charset="0"/>
            </a:endParaRPr>
          </a:p>
          <a:p>
            <a:pPr algn="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Cellular Respiration</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1380294194"/>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How do hydrogen ions aid in the synthesis of ATP?</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Hydrogen ions add a phosphate to ATP synthase to form ATP.</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rgbClr val="FFFFFF"/>
                          </a:solidFill>
                          <a:effectLst/>
                          <a:sym typeface="Helvetica Neue" charset="0"/>
                        </a:rPr>
                        <a:t>B) ATP synthase uses a hydrogen ion gradient to form ATP from ADP</a:t>
                      </a:r>
                    </a:p>
                  </a:txBody>
                  <a:tcPr anchor="ctr">
                    <a:solidFill>
                      <a:schemeClr val="accent2"/>
                    </a:solidFill>
                  </a:tcP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Hydrogen ions add protons to ADP to form ATP.</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D) Hydrogen ions add protons to ATP synthase to form ATP.</a:t>
                      </a:r>
                    </a:p>
                  </a:txBody>
                  <a:tcPr anchor="ctr">
                    <a:noFill/>
                  </a:tcPr>
                </a:tc>
              </a:tr>
            </a:tbl>
          </a:graphicData>
        </a:graphic>
      </p:graphicFrame>
    </p:spTree>
    <p:extLst>
      <p:ext uri="{BB962C8B-B14F-4D97-AF65-F5344CB8AC3E}">
        <p14:creationId xmlns:p14="http://schemas.microsoft.com/office/powerpoint/2010/main" val="269241978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 w="3175">
                <a:solidFill>
                  <a:srgbClr val="D7D7D7"/>
                </a:solidFill>
                <a:miter lim="800000"/>
                <a:headEnd/>
                <a:tailEnd/>
              </a14:hiddenLine>
            </a:ext>
          </a:extLst>
        </p:spPr>
        <p:txBody>
          <a:bodyPr lIns="0" tIns="0" rIns="0" bIns="0"/>
          <a:lstStyle/>
          <a:p>
            <a:endParaRPr lang="en-US"/>
          </a:p>
        </p:txBody>
      </p:sp>
      <p:pic>
        <p:nvPicPr>
          <p:cNvPr id="1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2" name="Rectangle 8"/>
          <p:cNvSpPr>
            <a:spLocks/>
          </p:cNvSpPr>
          <p:nvPr/>
        </p:nvSpPr>
        <p:spPr bwMode="auto">
          <a:xfrm>
            <a:off x="3962400" y="6578600"/>
            <a:ext cx="4318000"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Cellular Respiration</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1364161104"/>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Which of the following are sources of variability in the amount of ATP equivalents produced per molecule of glucose consumed?</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The electron carrier, either NAD+ or FAD+, will produce different amounts of ATP.</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The number of hydrogen ions the electron transport chains pumps is the same in all species.</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all of these answers</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D) In some species, lipids block the catabolism of glucose molecules.</a:t>
                      </a:r>
                    </a:p>
                  </a:txBody>
                  <a:tcPr anchor="ctr">
                    <a:noFill/>
                  </a:tcPr>
                </a:tc>
              </a:tr>
            </a:tbl>
          </a:graphicData>
        </a:graphic>
      </p:graphicFrame>
    </p:spTree>
    <p:extLst>
      <p:ext uri="{BB962C8B-B14F-4D97-AF65-F5344CB8AC3E}">
        <p14:creationId xmlns:p14="http://schemas.microsoft.com/office/powerpoint/2010/main" val="287489470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 w="3175">
                <a:solidFill>
                  <a:srgbClr val="D7D7D7"/>
                </a:solidFill>
                <a:miter lim="800000"/>
                <a:headEnd/>
                <a:tailEnd/>
              </a14:hiddenLine>
            </a:ext>
          </a:extLst>
        </p:spPr>
        <p:txBody>
          <a:bodyPr lIns="0" tIns="0" rIns="0" bIns="0"/>
          <a:lstStyle/>
          <a:p>
            <a:endParaRPr lang="en-US"/>
          </a:p>
        </p:txBody>
      </p:sp>
      <p:pic>
        <p:nvPicPr>
          <p:cNvPr id="1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2" name="Rectangle 8"/>
          <p:cNvSpPr>
            <a:spLocks/>
          </p:cNvSpPr>
          <p:nvPr/>
        </p:nvSpPr>
        <p:spPr bwMode="auto">
          <a:xfrm>
            <a:off x="2819400" y="6477000"/>
            <a:ext cx="6223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a:t>
            </a:r>
            <a:r>
              <a:rPr lang="en-US" sz="800" dirty="0" smtClean="0">
                <a:solidFill>
                  <a:srgbClr val="828282"/>
                </a:solidFill>
                <a:latin typeface="Arial" charset="0"/>
                <a:ea typeface="ＭＳ Ｐゴシック" charset="0"/>
                <a:sym typeface="Helvetica Neue" charset="0"/>
              </a:rPr>
              <a:t>yours </a:t>
            </a:r>
            <a:r>
              <a:rPr lang="en-US" sz="800" dirty="0">
                <a:solidFill>
                  <a:srgbClr val="828282"/>
                </a:solidFill>
                <a:latin typeface="Arial" charset="0"/>
                <a:ea typeface="ＭＳ Ｐゴシック" charset="0"/>
                <a:sym typeface="Helvetica Neue" charset="0"/>
              </a:rPr>
              <a:t>at </a:t>
            </a:r>
            <a:r>
              <a:rPr lang="en-US" sz="800" dirty="0" smtClean="0">
                <a:solidFill>
                  <a:srgbClr val="828282"/>
                </a:solidFill>
                <a:latin typeface="Arial" charset="0"/>
                <a:ea typeface="ＭＳ Ｐゴシック" charset="0"/>
                <a:sym typeface="Helvetica Neue" charset="0"/>
                <a:hlinkClick r:id="rId3"/>
              </a:rPr>
              <a:t>www.boundless.com</a:t>
            </a:r>
            <a:endParaRPr lang="en-US" sz="800" dirty="0" smtClean="0">
              <a:solidFill>
                <a:srgbClr val="828282"/>
              </a:solidFill>
              <a:latin typeface="Arial" charset="0"/>
              <a:ea typeface="ＭＳ Ｐゴシック" charset="0"/>
              <a:sym typeface="Helvetica Neue" charset="0"/>
            </a:endParaRPr>
          </a:p>
          <a:p>
            <a:pPr algn="r"/>
            <a:r>
              <a:rPr lang="en-US" sz="800" i="1" dirty="0">
                <a:solidFill>
                  <a:srgbClr val="828282"/>
                </a:solidFill>
                <a:latin typeface="Arial" charset="0"/>
                <a:ea typeface="ＭＳ Ｐゴシック" charset="0"/>
                <a:sym typeface="Helvetica Neue" charset="0"/>
              </a:rPr>
              <a:t>Boundless - LO.</a:t>
            </a:r>
            <a:r>
              <a:rPr lang="en-US" sz="800" dirty="0">
                <a:solidFill>
                  <a:srgbClr val="828282"/>
                </a:solidFill>
                <a:latin typeface="Arial" charset="0"/>
                <a:ea typeface="ＭＳ Ｐゴシック" charset="0"/>
                <a:sym typeface="Helvetica Neue" charset="0"/>
              </a:rPr>
              <a:t> </a:t>
            </a:r>
            <a:r>
              <a:rPr lang="en-US" sz="800" dirty="0" smtClean="0">
                <a:solidFill>
                  <a:srgbClr val="828282"/>
                </a:solidFill>
                <a:latin typeface="Arial" charset="0"/>
                <a:ea typeface="ＭＳ Ｐゴシック" charset="0"/>
                <a:sym typeface="Helvetica Neue" charset="0"/>
              </a:rPr>
              <a:t>"Boundless." </a:t>
            </a:r>
            <a:r>
              <a:rPr lang="en-US" sz="800">
                <a:solidFill>
                  <a:srgbClr val="828282"/>
                </a:solidFill>
                <a:latin typeface="Arial" charset="0"/>
                <a:ea typeface="ＭＳ Ｐゴシック" charset="0"/>
                <a:sym typeface="Helvetica Neue" charset="0"/>
                <a:hlinkClick r:id="rId4"/>
              </a:rPr>
              <a:t>CC BY-SA 3.0</a:t>
            </a:r>
            <a:r>
              <a:rPr lang="en-US" sz="800">
                <a:solidFill>
                  <a:srgbClr val="828282"/>
                </a:solidFill>
                <a:latin typeface="Arial" charset="0"/>
                <a:ea typeface="ＭＳ Ｐゴシック" charset="0"/>
                <a:sym typeface="Helvetica Neue" charset="0"/>
              </a:rPr>
              <a:t> </a:t>
            </a:r>
            <a:r>
              <a:rPr lang="en-US" sz="800" smtClean="0">
                <a:solidFill>
                  <a:srgbClr val="828282"/>
                </a:solidFill>
                <a:latin typeface="Arial" charset="0"/>
                <a:ea typeface="ＭＳ Ｐゴシック" charset="0"/>
                <a:sym typeface="Helvetica Neue" charset="0"/>
                <a:hlinkClick r:id="rId5"/>
              </a:rPr>
              <a:t>http://www.boundless.com/</a:t>
            </a:r>
            <a:endParaRPr lang="en-US" sz="800" u="sng" dirty="0">
              <a:solidFill>
                <a:srgbClr val="FFFFFF"/>
              </a:solidFill>
              <a:latin typeface="Arial"/>
              <a:ea typeface="ＭＳ Ｐゴシック" charset="0"/>
              <a:cs typeface="Arial"/>
              <a:sym typeface="Helvetica Neue" charset="0"/>
            </a:endParaRPr>
          </a:p>
          <a:p>
            <a:pPr algn="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Cellular Respiration</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3622618411"/>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Which of the following are sources of variability in the amount of ATP equivalents produced per molecule of glucose consumed?</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rgbClr val="FFFFFF"/>
                          </a:solidFill>
                          <a:effectLst/>
                          <a:sym typeface="Helvetica Neue" charset="0"/>
                        </a:rPr>
                        <a:t>A) The electron carrier, either NAD+ or FAD+, will produce different amounts of ATP.</a:t>
                      </a:r>
                    </a:p>
                  </a:txBody>
                  <a:tcPr anchor="ctr">
                    <a:solidFill>
                      <a:schemeClr val="accent2"/>
                    </a:solidFill>
                  </a:tcP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The number of hydrogen ions the electron transport chains pumps is the same in all species.</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all of these answers</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D) In some species, lipids block the catabolism of glucose molecules.</a:t>
                      </a:r>
                    </a:p>
                  </a:txBody>
                  <a:tcPr anchor="ctr">
                    <a:noFill/>
                  </a:tcPr>
                </a:tc>
              </a:tr>
            </a:tbl>
          </a:graphicData>
        </a:graphic>
      </p:graphicFrame>
    </p:spTree>
    <p:extLst>
      <p:ext uri="{BB962C8B-B14F-4D97-AF65-F5344CB8AC3E}">
        <p14:creationId xmlns:p14="http://schemas.microsoft.com/office/powerpoint/2010/main" val="234457750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Attribution</a:t>
            </a:r>
            <a:endParaRPr lang="en-US" dirty="0"/>
          </a:p>
        </p:txBody>
      </p:sp>
      <p:sp>
        <p:nvSpPr>
          <p:cNvPr id="10" name="Text Placeholder 9"/>
          <p:cNvSpPr>
            <a:spLocks noGrp="1"/>
          </p:cNvSpPr>
          <p:nvPr>
            <p:ph type="body" sz="quarter" idx="10"/>
          </p:nvPr>
        </p:nvSpPr>
        <p:spPr/>
        <p:txBody>
          <a:bodyPr/>
          <a:lstStyle/>
          <a:p>
            <a:r>
              <a:rPr lang="en-US" sz="1200" i="1" dirty="0">
                <a:solidFill>
                  <a:schemeClr val="accent1"/>
                </a:solidFill>
                <a:latin typeface="Arial" charset="0"/>
                <a:ea typeface="ＭＳ Ｐゴシック" charset="0"/>
              </a:rPr>
              <a:t>OpenStax CNX.</a:t>
            </a:r>
            <a:r>
              <a:rPr lang="en-US" sz="1200" dirty="0">
                <a:solidFill>
                  <a:schemeClr val="accent1"/>
                </a:solidFill>
                <a:latin typeface="Arial" charset="0"/>
                <a:ea typeface="ＭＳ Ｐゴシック" charset="0"/>
              </a:rPr>
              <a:t> "OpenStax College, Biology. October 16, 2013." </a:t>
            </a:r>
            <a:r>
              <a:rPr lang="en-US" sz="1200" dirty="0">
                <a:solidFill>
                  <a:schemeClr val="accent1"/>
                </a:solidFill>
                <a:latin typeface="Arial" charset="0"/>
                <a:ea typeface="ＭＳ Ｐゴシック" charset="0"/>
                <a:hlinkClick r:id="rId2"/>
              </a:rPr>
              <a:t>CC BY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3"/>
              </a:rPr>
              <a:t>http://cnx.org/content/m44437/latest/?collection=col11448/latest</a:t>
            </a:r>
            <a:endParaRPr lang="en-US" sz="1200" dirty="0">
              <a:solidFill>
                <a:schemeClr val="accent1"/>
              </a:solidFill>
              <a:latin typeface="Arial" charset="0"/>
              <a:ea typeface="ＭＳ Ｐゴシック" charset="0"/>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"Oxidative phosphorylation." </a:t>
            </a:r>
            <a:r>
              <a:rPr lang="en-US" sz="1200" dirty="0">
                <a:solidFill>
                  <a:schemeClr val="accent1"/>
                </a:solidFill>
                <a:latin typeface="Arial" charset="0"/>
                <a:ea typeface="ＭＳ Ｐゴシック" charset="0"/>
                <a:hlinkClick r:id="rId4"/>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5"/>
              </a:rPr>
              <a:t>https://en.wikipedia.org/wiki/Oxidative_phosphorylation</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"ubiquinone." </a:t>
            </a:r>
            <a:r>
              <a:rPr lang="en-US" sz="1200" dirty="0">
                <a:solidFill>
                  <a:schemeClr val="accent1"/>
                </a:solidFill>
                <a:latin typeface="Arial" charset="0"/>
                <a:ea typeface="ＭＳ Ｐゴシック" charset="0"/>
                <a:hlinkClick r:id="rId4"/>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6"/>
              </a:rPr>
              <a:t>http://en.wikipedia.org/wiki/ubiquinone</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Wiktionary.</a:t>
            </a:r>
            <a:r>
              <a:rPr lang="en-US" sz="1200" dirty="0">
                <a:solidFill>
                  <a:schemeClr val="accent1"/>
                </a:solidFill>
                <a:latin typeface="Arial" charset="0"/>
                <a:ea typeface="ＭＳ Ｐゴシック" charset="0"/>
              </a:rPr>
              <a:t> "prosthetic group." </a:t>
            </a:r>
            <a:r>
              <a:rPr lang="en-US" sz="1200" dirty="0">
                <a:solidFill>
                  <a:schemeClr val="accent1"/>
                </a:solidFill>
                <a:latin typeface="Arial" charset="0"/>
                <a:ea typeface="ＭＳ Ｐゴシック" charset="0"/>
                <a:hlinkClick r:id="rId4"/>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7"/>
              </a:rPr>
              <a:t>http://en.wiktionary.org/wiki/prosthetic+group</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Wiktionary.</a:t>
            </a:r>
            <a:r>
              <a:rPr lang="en-US" sz="1200" dirty="0">
                <a:solidFill>
                  <a:schemeClr val="accent1"/>
                </a:solidFill>
                <a:latin typeface="Arial" charset="0"/>
                <a:ea typeface="ＭＳ Ｐゴシック" charset="0"/>
              </a:rPr>
              <a:t> "complex." </a:t>
            </a:r>
            <a:r>
              <a:rPr lang="en-US" sz="1200" dirty="0">
                <a:solidFill>
                  <a:schemeClr val="accent1"/>
                </a:solidFill>
                <a:latin typeface="Arial" charset="0"/>
                <a:ea typeface="ＭＳ Ｐゴシック" charset="0"/>
                <a:hlinkClick r:id="rId4"/>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8"/>
              </a:rPr>
              <a:t>http://en.wiktionary.org/wiki/complex</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OpenStax CNX.</a:t>
            </a:r>
            <a:r>
              <a:rPr lang="en-US" sz="1200" dirty="0">
                <a:solidFill>
                  <a:schemeClr val="accent1"/>
                </a:solidFill>
                <a:latin typeface="Arial" charset="0"/>
                <a:ea typeface="ＭＳ Ｐゴシック" charset="0"/>
              </a:rPr>
              <a:t> "OpenStax College, Biology. October 16, 2013." </a:t>
            </a:r>
            <a:r>
              <a:rPr lang="en-US" sz="1200" dirty="0">
                <a:solidFill>
                  <a:schemeClr val="accent1"/>
                </a:solidFill>
                <a:latin typeface="Arial" charset="0"/>
                <a:ea typeface="ＭＳ Ｐゴシック" charset="0"/>
                <a:hlinkClick r:id="rId2"/>
              </a:rPr>
              <a:t>CC BY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3"/>
              </a:rPr>
              <a:t>http://cnx.org/content/m44437/latest/?collection=col11448/latest</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"ATP synthase." </a:t>
            </a:r>
            <a:r>
              <a:rPr lang="en-US" sz="1200" dirty="0">
                <a:solidFill>
                  <a:schemeClr val="accent1"/>
                </a:solidFill>
                <a:latin typeface="Arial" charset="0"/>
                <a:ea typeface="ＭＳ Ｐゴシック" charset="0"/>
                <a:hlinkClick r:id="rId4"/>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9"/>
              </a:rPr>
              <a:t>http://en.wikipedia.org/wiki/ATP%20synthase</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"oxidative phosphorylation." </a:t>
            </a:r>
            <a:r>
              <a:rPr lang="en-US" sz="1200" dirty="0">
                <a:solidFill>
                  <a:schemeClr val="accent1"/>
                </a:solidFill>
                <a:latin typeface="Arial" charset="0"/>
                <a:ea typeface="ＭＳ Ｐゴシック" charset="0"/>
                <a:hlinkClick r:id="rId4"/>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10"/>
              </a:rPr>
              <a:t>http://en.wikipedia.org/wiki/oxidative%20phosphorylation</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"chemiosmosis." </a:t>
            </a:r>
            <a:r>
              <a:rPr lang="en-US" sz="1200" dirty="0">
                <a:solidFill>
                  <a:schemeClr val="accent1"/>
                </a:solidFill>
                <a:latin typeface="Arial" charset="0"/>
                <a:ea typeface="ＭＳ Ｐゴシック" charset="0"/>
                <a:hlinkClick r:id="rId4"/>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11"/>
              </a:rPr>
              <a:t>http://en.wikipedia.org/wiki/chemiosmosis</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OpenStax CNX.</a:t>
            </a:r>
            <a:r>
              <a:rPr lang="en-US" sz="1200" dirty="0">
                <a:solidFill>
                  <a:schemeClr val="accent1"/>
                </a:solidFill>
                <a:latin typeface="Arial" charset="0"/>
                <a:ea typeface="ＭＳ Ｐゴシック" charset="0"/>
              </a:rPr>
              <a:t> "OpenStax College, Biology. October 16, 2013." </a:t>
            </a:r>
            <a:r>
              <a:rPr lang="en-US" sz="1200" dirty="0">
                <a:solidFill>
                  <a:schemeClr val="accent1"/>
                </a:solidFill>
                <a:latin typeface="Arial" charset="0"/>
                <a:ea typeface="ＭＳ Ｐゴシック" charset="0"/>
                <a:hlinkClick r:id="rId2"/>
              </a:rPr>
              <a:t>CC BY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3"/>
              </a:rPr>
              <a:t>http://cnx.org/content/m44437/latest/?collection=col11448/latest</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Wiktionary.</a:t>
            </a:r>
            <a:r>
              <a:rPr lang="en-US" sz="1200" dirty="0">
                <a:solidFill>
                  <a:schemeClr val="accent1"/>
                </a:solidFill>
                <a:latin typeface="Arial" charset="0"/>
                <a:ea typeface="ＭＳ Ｐゴシック" charset="0"/>
              </a:rPr>
              <a:t> "catabolism." </a:t>
            </a:r>
            <a:r>
              <a:rPr lang="en-US" sz="1200" dirty="0">
                <a:solidFill>
                  <a:schemeClr val="accent1"/>
                </a:solidFill>
                <a:latin typeface="Arial" charset="0"/>
                <a:ea typeface="ＭＳ Ｐゴシック" charset="0"/>
                <a:hlinkClick r:id="rId4"/>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12"/>
              </a:rPr>
              <a:t>http://en.wiktionary.org/wiki/catabolism</a:t>
            </a:r>
            <a:endParaRPr lang="en-US" sz="1200" dirty="0">
              <a:solidFill>
                <a:schemeClr val="accent1"/>
              </a:solidFill>
              <a:latin typeface="Arial" charset="0"/>
              <a:ea typeface="ＭＳ Ｐゴシック" charset="0"/>
            </a:endParaRPr>
          </a:p>
        </p:txBody>
      </p:sp>
      <p:sp>
        <p:nvSpPr>
          <p:cNvPr id="3" name="Rectangle 2"/>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5"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6"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8" name="Line 6"/>
          <p:cNvSpPr>
            <a:spLocks noChangeShapeType="1"/>
          </p:cNvSpPr>
          <p:nvPr/>
        </p:nvSpPr>
        <p:spPr bwMode="auto">
          <a:xfrm>
            <a:off x="228600" y="914400"/>
            <a:ext cx="8694737" cy="0"/>
          </a:xfrm>
          <a:prstGeom prst="line">
            <a:avLst/>
          </a:prstGeom>
          <a:noFill/>
          <a:ln w="12700" cap="flat">
            <a:solidFill>
              <a:srgbClr val="B2B2B2"/>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3" name="Rectangle 12"/>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 w="3175">
                <a:solidFill>
                  <a:srgbClr val="D7D7D7"/>
                </a:solidFill>
                <a:miter lim="800000"/>
                <a:headEnd/>
                <a:tailEnd/>
              </a14:hiddenLine>
            </a:ext>
          </a:extLst>
        </p:spPr>
        <p:txBody>
          <a:bodyPr lIns="0" tIns="0" rIns="0" bIns="0"/>
          <a:lstStyle/>
          <a:p>
            <a:endParaRPr lang="en-US"/>
          </a:p>
        </p:txBody>
      </p:sp>
      <p:pic>
        <p:nvPicPr>
          <p:cNvPr id="14"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15"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6" name="Rectangle 8"/>
          <p:cNvSpPr>
            <a:spLocks/>
          </p:cNvSpPr>
          <p:nvPr/>
        </p:nvSpPr>
        <p:spPr bwMode="auto">
          <a:xfrm>
            <a:off x="3962400" y="6578600"/>
            <a:ext cx="4318000"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Cellular Respiration</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spTree>
    <p:extLst>
      <p:ext uri="{BB962C8B-B14F-4D97-AF65-F5344CB8AC3E}">
        <p14:creationId xmlns:p14="http://schemas.microsoft.com/office/powerpoint/2010/main" val="173206868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1"/>
          <p:cNvSpPr>
            <a:spLocks/>
          </p:cNvSpPr>
          <p:nvPr/>
        </p:nvSpPr>
        <p:spPr bwMode="auto">
          <a:xfrm>
            <a:off x="0" y="0"/>
            <a:ext cx="3048000" cy="6858000"/>
          </a:xfrm>
          <a:prstGeom prst="roundRect">
            <a:avLst>
              <a:gd name="adj" fmla="val 755"/>
            </a:avLst>
          </a:prstGeom>
          <a:solidFill>
            <a:schemeClr val="accent1"/>
          </a:solidFill>
          <a:ln w="6350">
            <a:solidFill>
              <a:srgbClr val="C5C5C5"/>
            </a:solidFill>
            <a:miter lim="800000"/>
            <a:headEnd/>
            <a:tailEnd/>
          </a:ln>
        </p:spPr>
        <p:txBody>
          <a:bodyPr lIns="0" tIns="0" rIns="0" bIns="0"/>
          <a:lstStyle/>
          <a:p>
            <a:endParaRPr lang="en-US" dirty="0"/>
          </a:p>
        </p:txBody>
      </p:sp>
      <p:sp>
        <p:nvSpPr>
          <p:cNvPr id="2" name="Title 1"/>
          <p:cNvSpPr>
            <a:spLocks noGrp="1"/>
          </p:cNvSpPr>
          <p:nvPr>
            <p:ph type="title"/>
          </p:nvPr>
        </p:nvSpPr>
        <p:spPr/>
        <p:txBody>
          <a:bodyPr/>
          <a:lstStyle/>
          <a:p>
            <a:r>
              <a:rPr lang="en-US" smtClean="0"/>
              <a:t>Using Boundless Presentations</a:t>
            </a:r>
            <a:endParaRPr lang="en-US" dirty="0"/>
          </a:p>
        </p:txBody>
      </p:sp>
      <p:sp>
        <p:nvSpPr>
          <p:cNvPr id="23" name="Text Placeholder 22"/>
          <p:cNvSpPr>
            <a:spLocks noGrp="1"/>
          </p:cNvSpPr>
          <p:nvPr>
            <p:ph type="body" sz="quarter" idx="10"/>
          </p:nvPr>
        </p:nvSpPr>
        <p:spPr/>
        <p:txBody>
          <a:bodyPr/>
          <a:lstStyle/>
          <a:p>
            <a:r>
              <a:rPr lang="en-US" dirty="0" smtClean="0"/>
              <a:t>The Appendix</a:t>
            </a:r>
          </a:p>
          <a:p>
            <a:pPr lvl="1"/>
            <a:r>
              <a:rPr lang="en-US" dirty="0" smtClean="0"/>
              <a:t>The appendix is for you to use to add depth and breadth to your lectures. You can simply drag and drop slides from the appendix into the main presentation to make for a richer lecture experience.</a:t>
            </a:r>
            <a:endParaRPr lang="en-US" dirty="0"/>
          </a:p>
        </p:txBody>
      </p:sp>
      <p:sp>
        <p:nvSpPr>
          <p:cNvPr id="4"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5"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6"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t="598" r="246" b="369"/>
          <a:stretch>
            <a:fillRect/>
          </a:stretch>
        </p:blipFill>
        <p:spPr bwMode="auto">
          <a:xfrm>
            <a:off x="3267075" y="3544887"/>
            <a:ext cx="2571750" cy="209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b="1579"/>
          <a:stretch>
            <a:fillRect/>
          </a:stretch>
        </p:blipFill>
        <p:spPr bwMode="auto">
          <a:xfrm>
            <a:off x="3429000" y="1219200"/>
            <a:ext cx="2401888" cy="1944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9" name="Line 6"/>
          <p:cNvSpPr>
            <a:spLocks noChangeShapeType="1"/>
          </p:cNvSpPr>
          <p:nvPr/>
        </p:nvSpPr>
        <p:spPr bwMode="auto">
          <a:xfrm>
            <a:off x="3429000" y="762000"/>
            <a:ext cx="5494337" cy="0"/>
          </a:xfrm>
          <a:prstGeom prst="line">
            <a:avLst/>
          </a:prstGeom>
          <a:noFill/>
          <a:ln w="12700" cap="flat">
            <a:solidFill>
              <a:srgbClr val="B2B2B2"/>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2" name="Text Placeholder 10"/>
          <p:cNvSpPr txBox="1">
            <a:spLocks/>
          </p:cNvSpPr>
          <p:nvPr/>
        </p:nvSpPr>
        <p:spPr>
          <a:xfrm>
            <a:off x="6019800" y="3581400"/>
            <a:ext cx="2819400" cy="1828800"/>
          </a:xfrm>
          <a:prstGeom prst="rect">
            <a:avLst/>
          </a:prstGeom>
        </p:spPr>
        <p:txBody>
          <a:bodyPr vert="horz" lIns="0" tIns="0" rIns="0" bIns="0"/>
          <a:lstStyle>
            <a:lvl1pPr marL="342900" indent="-342900" algn="l" rtl="0" eaLnBrk="1" fontAlgn="base" hangingPunct="1">
              <a:spcBef>
                <a:spcPts val="800"/>
              </a:spcBef>
              <a:spcAft>
                <a:spcPct val="0"/>
              </a:spcAft>
              <a:defRPr sz="1400">
                <a:solidFill>
                  <a:schemeClr val="tx2"/>
                </a:solidFill>
                <a:latin typeface="+mn-lt"/>
                <a:ea typeface="+mn-ea"/>
                <a:cs typeface="+mn-cs"/>
                <a:sym typeface="Helvetica Neue" charset="0"/>
              </a:defRPr>
            </a:lvl1pPr>
            <a:lvl2pPr marL="0" indent="0" algn="l" rtl="0" eaLnBrk="1" fontAlgn="base" hangingPunct="1">
              <a:spcBef>
                <a:spcPts val="400"/>
              </a:spcBef>
              <a:spcAft>
                <a:spcPct val="0"/>
              </a:spcAft>
              <a:buClr>
                <a:srgbClr val="828282"/>
              </a:buClr>
              <a:buSzPct val="100000"/>
              <a:buFont typeface="Arial" charset="0"/>
              <a:buNone/>
              <a:defRPr sz="1000">
                <a:solidFill>
                  <a:srgbClr val="828282"/>
                </a:solidFill>
                <a:latin typeface="Arial" charset="0"/>
                <a:ea typeface="+mn-ea"/>
                <a:cs typeface="+mn-cs"/>
                <a:sym typeface="Arial" charset="0"/>
              </a:defRPr>
            </a:lvl2pPr>
            <a:lvl3pPr marL="393700" indent="-127000" algn="l" rtl="0" eaLnBrk="1" fontAlgn="base" hangingPunct="1">
              <a:spcBef>
                <a:spcPts val="600"/>
              </a:spcBef>
              <a:spcAft>
                <a:spcPct val="0"/>
              </a:spcAft>
              <a:buClr>
                <a:srgbClr val="828282"/>
              </a:buClr>
              <a:buSzPct val="100000"/>
              <a:buFont typeface="Helvetica Neue" charset="0"/>
              <a:buChar char="-"/>
              <a:defRPr sz="1200">
                <a:solidFill>
                  <a:srgbClr val="828282"/>
                </a:solidFill>
                <a:latin typeface="+mn-lt"/>
                <a:ea typeface="+mn-ea"/>
                <a:cs typeface="+mn-cs"/>
                <a:sym typeface="Helvetica Neue" charset="0"/>
              </a:defRPr>
            </a:lvl3pPr>
            <a:lvl4pPr marL="1562100" indent="-228600" algn="l" rtl="0" eaLnBrk="1" fontAlgn="base" hangingPunct="1">
              <a:spcBef>
                <a:spcPts val="500"/>
              </a:spcBef>
              <a:spcAft>
                <a:spcPct val="0"/>
              </a:spcAft>
              <a:buClr>
                <a:srgbClr val="353535"/>
              </a:buClr>
              <a:buSzPct val="100000"/>
              <a:buFont typeface="Arial" charset="0"/>
              <a:buChar char="–"/>
              <a:defRPr sz="2000">
                <a:solidFill>
                  <a:schemeClr val="tx1"/>
                </a:solidFill>
                <a:latin typeface="Arial" charset="0"/>
                <a:ea typeface="+mn-ea"/>
                <a:cs typeface="+mn-cs"/>
                <a:sym typeface="Arial" charset="0"/>
              </a:defRPr>
            </a:lvl4pPr>
            <a:lvl5pPr marL="2019300" indent="-228600" algn="l" rtl="0" eaLnBrk="1" fontAlgn="base" hangingPunct="1">
              <a:spcBef>
                <a:spcPts val="500"/>
              </a:spcBef>
              <a:spcAft>
                <a:spcPct val="0"/>
              </a:spcAft>
              <a:buClr>
                <a:srgbClr val="353535"/>
              </a:buClr>
              <a:buSzPct val="100000"/>
              <a:buFont typeface="Arial" charset="0"/>
              <a:buChar char="»"/>
              <a:defRPr sz="2000">
                <a:solidFill>
                  <a:schemeClr val="tx1"/>
                </a:solidFill>
                <a:latin typeface="Arial" charset="0"/>
                <a:ea typeface="+mn-ea"/>
                <a:cs typeface="+mn-cs"/>
                <a:sym typeface="Arial" charset="0"/>
              </a:defRPr>
            </a:lvl5pPr>
            <a:lvl6pPr marL="2476500" indent="-228600" algn="l" rtl="0" eaLnBrk="1" fontAlgn="base" hangingPunct="1">
              <a:spcBef>
                <a:spcPts val="500"/>
              </a:spcBef>
              <a:spcAft>
                <a:spcPct val="0"/>
              </a:spcAft>
              <a:buClr>
                <a:srgbClr val="353535"/>
              </a:buClr>
              <a:buSzPct val="100000"/>
              <a:buFont typeface="Arial" charset="0"/>
              <a:buChar char="»"/>
              <a:defRPr sz="2000">
                <a:solidFill>
                  <a:schemeClr val="tx1"/>
                </a:solidFill>
                <a:latin typeface="Arial" charset="0"/>
                <a:ea typeface="+mn-ea"/>
                <a:cs typeface="+mn-cs"/>
                <a:sym typeface="Arial" charset="0"/>
              </a:defRPr>
            </a:lvl6pPr>
            <a:lvl7pPr marL="2933700" indent="-228600" algn="l" rtl="0" eaLnBrk="1" fontAlgn="base" hangingPunct="1">
              <a:spcBef>
                <a:spcPts val="500"/>
              </a:spcBef>
              <a:spcAft>
                <a:spcPct val="0"/>
              </a:spcAft>
              <a:buClr>
                <a:srgbClr val="353535"/>
              </a:buClr>
              <a:buSzPct val="100000"/>
              <a:buFont typeface="Arial" charset="0"/>
              <a:buChar char="»"/>
              <a:defRPr sz="2000">
                <a:solidFill>
                  <a:schemeClr val="tx1"/>
                </a:solidFill>
                <a:latin typeface="Arial" charset="0"/>
                <a:ea typeface="+mn-ea"/>
                <a:cs typeface="+mn-cs"/>
                <a:sym typeface="Arial" charset="0"/>
              </a:defRPr>
            </a:lvl7pPr>
            <a:lvl8pPr marL="3390900" indent="-228600" algn="l" rtl="0" eaLnBrk="1" fontAlgn="base" hangingPunct="1">
              <a:spcBef>
                <a:spcPts val="500"/>
              </a:spcBef>
              <a:spcAft>
                <a:spcPct val="0"/>
              </a:spcAft>
              <a:buClr>
                <a:srgbClr val="353535"/>
              </a:buClr>
              <a:buSzPct val="100000"/>
              <a:buFont typeface="Arial" charset="0"/>
              <a:buChar char="»"/>
              <a:defRPr sz="2000">
                <a:solidFill>
                  <a:schemeClr val="tx1"/>
                </a:solidFill>
                <a:latin typeface="Arial" charset="0"/>
                <a:ea typeface="+mn-ea"/>
                <a:cs typeface="+mn-cs"/>
                <a:sym typeface="Arial" charset="0"/>
              </a:defRPr>
            </a:lvl8pPr>
            <a:lvl9pPr marL="3848100" indent="-228600" algn="l" rtl="0" eaLnBrk="1" fontAlgn="base" hangingPunct="1">
              <a:spcBef>
                <a:spcPts val="500"/>
              </a:spcBef>
              <a:spcAft>
                <a:spcPct val="0"/>
              </a:spcAft>
              <a:buClr>
                <a:srgbClr val="353535"/>
              </a:buClr>
              <a:buSzPct val="100000"/>
              <a:buFont typeface="Arial" charset="0"/>
              <a:buChar char="»"/>
              <a:defRPr sz="2000">
                <a:solidFill>
                  <a:schemeClr val="tx1"/>
                </a:solidFill>
                <a:latin typeface="Arial" charset="0"/>
                <a:ea typeface="+mn-ea"/>
                <a:cs typeface="+mn-cs"/>
                <a:sym typeface="Arial" charset="0"/>
              </a:defRPr>
            </a:lvl9pPr>
          </a:lstStyle>
          <a:p>
            <a:r>
              <a:rPr lang="en-US" dirty="0" smtClean="0"/>
              <a:t>Free to edit, share, and copy</a:t>
            </a:r>
          </a:p>
          <a:p>
            <a:pPr lvl="1">
              <a:lnSpc>
                <a:spcPct val="110000"/>
              </a:lnSpc>
            </a:pPr>
            <a:r>
              <a:rPr lang="en-US" dirty="0" smtClean="0"/>
              <a:t>Feel free to edit, share, and make as many copies of the Boundless presentations as you like. We encourage you to take these presentations and make them your own.</a:t>
            </a:r>
            <a:endParaRPr lang="en-US" dirty="0"/>
          </a:p>
        </p:txBody>
      </p:sp>
      <p:sp>
        <p:nvSpPr>
          <p:cNvPr id="13" name="Rectangle 12"/>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 w="3175">
                <a:solidFill>
                  <a:srgbClr val="D7D7D7"/>
                </a:solidFill>
                <a:miter lim="800000"/>
                <a:headEnd/>
                <a:tailEnd/>
              </a14:hiddenLine>
            </a:ext>
          </a:extLst>
        </p:spPr>
        <p:txBody>
          <a:bodyPr lIns="0" tIns="0" rIns="0" bIns="0"/>
          <a:lstStyle/>
          <a:p>
            <a:endParaRPr lang="en-US"/>
          </a:p>
        </p:txBody>
      </p:sp>
      <p:pic>
        <p:nvPicPr>
          <p:cNvPr id="1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1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6" name="Rectangle 8"/>
          <p:cNvSpPr>
            <a:spLocks/>
          </p:cNvSpPr>
          <p:nvPr/>
        </p:nvSpPr>
        <p:spPr bwMode="auto">
          <a:xfrm>
            <a:off x="3962400" y="6578600"/>
            <a:ext cx="4318000"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TextBox 16"/>
          <p:cNvSpPr txBox="1"/>
          <p:nvPr/>
        </p:nvSpPr>
        <p:spPr>
          <a:xfrm>
            <a:off x="228600" y="304800"/>
            <a:ext cx="2590800" cy="2784353"/>
          </a:xfrm>
          <a:prstGeom prst="rect">
            <a:avLst/>
          </a:prstGeom>
          <a:noFill/>
        </p:spPr>
        <p:txBody>
          <a:bodyPr wrap="square" lIns="0" tIns="0" rIns="0" bIns="0" rtlCol="0">
            <a:spAutoFit/>
          </a:bodyPr>
          <a:lstStyle/>
          <a:p>
            <a:pPr algn="l"/>
            <a:r>
              <a:rPr lang="en-US" sz="1800" dirty="0" smtClean="0">
                <a:solidFill>
                  <a:schemeClr val="bg1"/>
                </a:solidFill>
                <a:latin typeface="Arial"/>
                <a:cs typeface="Arial"/>
              </a:rPr>
              <a:t>Boundless Teaching Platform</a:t>
            </a:r>
          </a:p>
          <a:p>
            <a:pPr algn="l">
              <a:lnSpc>
                <a:spcPct val="110000"/>
              </a:lnSpc>
              <a:spcBef>
                <a:spcPts val="800"/>
              </a:spcBef>
            </a:pPr>
            <a:r>
              <a:rPr lang="en-US" sz="800" dirty="0">
                <a:solidFill>
                  <a:srgbClr val="FFFFFF"/>
                </a:solidFill>
                <a:latin typeface="Arial" charset="0"/>
                <a:ea typeface="ＭＳ Ｐゴシック" charset="0"/>
                <a:sym typeface="Helvetica Neue" charset="0"/>
              </a:rPr>
              <a:t>Boundless empowers educators to engage their students with affordable, customizable textbooks and intuitive teaching tools. The free Boundless Teaching Platform gives educators the ability to customize textbooks in more than 20 subjects that align to hundreds of popular titles. Get started by using high quality Boundless books, or make switching to our platform easier by building from Boundless content pre-organized to match the assigned textbook. This platform gives educators the tools they need to assign readings and assessments, monitor student activity, and lead their classes with pre-made teaching resources.</a:t>
            </a:r>
          </a:p>
          <a:p>
            <a:pPr algn="l">
              <a:spcBef>
                <a:spcPts val="800"/>
              </a:spcBef>
            </a:pPr>
            <a:r>
              <a:rPr lang="en-US" sz="800" dirty="0">
                <a:solidFill>
                  <a:srgbClr val="FFFFFF"/>
                </a:solidFill>
                <a:latin typeface="Helvetica Neue" charset="0"/>
                <a:ea typeface="ＭＳ Ｐゴシック" charset="0"/>
                <a:sym typeface="Helvetica Neue" charset="0"/>
              </a:rPr>
              <a:t>Get started now at:</a:t>
            </a:r>
          </a:p>
          <a:p>
            <a:pPr algn="l"/>
            <a:endParaRPr lang="en-US" sz="1800" dirty="0">
              <a:solidFill>
                <a:schemeClr val="bg1"/>
              </a:solidFill>
              <a:latin typeface="Arial"/>
              <a:cs typeface="Arial"/>
            </a:endParaRPr>
          </a:p>
        </p:txBody>
      </p:sp>
      <p:sp>
        <p:nvSpPr>
          <p:cNvPr id="19" name="TextBox 18"/>
          <p:cNvSpPr txBox="1"/>
          <p:nvPr/>
        </p:nvSpPr>
        <p:spPr>
          <a:xfrm>
            <a:off x="228600" y="5867400"/>
            <a:ext cx="2590800" cy="340606"/>
          </a:xfrm>
          <a:prstGeom prst="rect">
            <a:avLst/>
          </a:prstGeom>
          <a:noFill/>
        </p:spPr>
        <p:txBody>
          <a:bodyPr wrap="square" lIns="0" tIns="0" rIns="0" bIns="0" rtlCol="0">
            <a:spAutoFit/>
          </a:bodyPr>
          <a:lstStyle/>
          <a:p>
            <a:pPr algn="l">
              <a:lnSpc>
                <a:spcPct val="110000"/>
              </a:lnSpc>
              <a:spcBef>
                <a:spcPts val="800"/>
              </a:spcBef>
            </a:pPr>
            <a:r>
              <a:rPr lang="en-US" sz="800" dirty="0" smtClean="0">
                <a:solidFill>
                  <a:srgbClr val="FFFFFF"/>
                </a:solidFill>
                <a:latin typeface="Arial" charset="0"/>
                <a:ea typeface="ＭＳ Ｐゴシック" charset="0"/>
                <a:sym typeface="Helvetica Neue" charset="0"/>
              </a:rPr>
              <a:t>If you have any questions or problems please email:</a:t>
            </a:r>
          </a:p>
          <a:p>
            <a:pPr algn="l">
              <a:lnSpc>
                <a:spcPct val="80000"/>
              </a:lnSpc>
              <a:spcBef>
                <a:spcPts val="800"/>
              </a:spcBef>
            </a:pPr>
            <a:r>
              <a:rPr lang="en-US" sz="800" dirty="0" err="1" smtClean="0">
                <a:solidFill>
                  <a:srgbClr val="FFFFFF"/>
                </a:solidFill>
                <a:latin typeface="Arial" charset="0"/>
                <a:ea typeface="ＭＳ Ｐゴシック" charset="0"/>
                <a:cs typeface="Arial"/>
                <a:sym typeface="Helvetica Neue" charset="0"/>
                <a:hlinkClick r:id="rId6"/>
              </a:rPr>
              <a:t>educators@boundless.com</a:t>
            </a:r>
            <a:endParaRPr lang="en-US" sz="1800" dirty="0">
              <a:solidFill>
                <a:schemeClr val="bg1"/>
              </a:solidFill>
              <a:latin typeface="Arial"/>
              <a:cs typeface="Arial"/>
            </a:endParaRPr>
          </a:p>
        </p:txBody>
      </p:sp>
      <p:sp>
        <p:nvSpPr>
          <p:cNvPr id="3" name="TextBox 2"/>
          <p:cNvSpPr txBox="1"/>
          <p:nvPr/>
        </p:nvSpPr>
        <p:spPr>
          <a:xfrm>
            <a:off x="228600" y="2819400"/>
            <a:ext cx="2590800" cy="123111"/>
          </a:xfrm>
          <a:prstGeom prst="rect">
            <a:avLst/>
          </a:prstGeom>
          <a:noFill/>
        </p:spPr>
        <p:txBody>
          <a:bodyPr wrap="square" lIns="0" tIns="0" rIns="0" bIns="0" rtlCol="0">
            <a:spAutoFit/>
          </a:bodyPr>
          <a:lstStyle/>
          <a:p>
            <a:pPr algn="l"/>
            <a:r>
              <a:rPr lang="en-US" sz="800" dirty="0" smtClean="0">
                <a:latin typeface="Arial"/>
                <a:cs typeface="Arial"/>
                <a:hlinkClick r:id="rId7"/>
              </a:rPr>
              <a:t>http://</a:t>
            </a:r>
            <a:r>
              <a:rPr lang="en-US" sz="800" dirty="0" err="1" smtClean="0">
                <a:latin typeface="Arial"/>
                <a:cs typeface="Arial"/>
                <a:hlinkClick r:id="rId7"/>
              </a:rPr>
              <a:t>boundless.com</a:t>
            </a:r>
            <a:r>
              <a:rPr lang="en-US" sz="800" dirty="0" smtClean="0">
                <a:latin typeface="Arial"/>
                <a:cs typeface="Arial"/>
                <a:hlinkClick r:id="rId7"/>
              </a:rPr>
              <a:t>/teaching-platform</a:t>
            </a:r>
            <a:endParaRPr lang="en-US" sz="800" dirty="0">
              <a:latin typeface="Arial"/>
              <a:cs typeface="Arial"/>
            </a:endParaRPr>
          </a:p>
        </p:txBody>
      </p:sp>
    </p:spTree>
    <p:extLst>
      <p:ext uri="{BB962C8B-B14F-4D97-AF65-F5344CB8AC3E}">
        <p14:creationId xmlns:p14="http://schemas.microsoft.com/office/powerpoint/2010/main" val="337785882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oundlessHQ_sma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048000" cy="6464300"/>
          </a:xfrm>
          <a:prstGeom prst="rect">
            <a:avLst/>
          </a:prstGeom>
        </p:spPr>
      </p:pic>
      <p:sp>
        <p:nvSpPr>
          <p:cNvPr id="16" name="Text Placeholder 15"/>
          <p:cNvSpPr>
            <a:spLocks noGrp="1"/>
          </p:cNvSpPr>
          <p:nvPr>
            <p:ph type="body" sz="quarter" idx="10"/>
          </p:nvPr>
        </p:nvSpPr>
        <p:spPr/>
        <p:txBody>
          <a:bodyPr/>
          <a:lstStyle/>
          <a:p>
            <a:pPr>
              <a:lnSpc>
                <a:spcPct val="110000"/>
              </a:lnSpc>
            </a:pPr>
            <a:r>
              <a:rPr lang="en-US" dirty="0" smtClean="0"/>
              <a:t>Boundless is an innovative technology company making education more affordable and accessible for students everywhere. The company creates the world’s best open educational content in 20+ subjects that align to more than 1,000 popular college textbooks. Boundless integrates learning technology into all its premium books to help students study more efficiently at a fraction of the cost of traditional textbooks. The company also empowers educators to engage their students more effectively through customizable books and intuitive teaching tools as part of the Boundless Teaching Platform. More than 2 million learners access Boundless free and premium content each month across the company’s wide distribution platforms, including its website, </a:t>
            </a:r>
            <a:r>
              <a:rPr lang="en-US" dirty="0" err="1" smtClean="0"/>
              <a:t>iOS</a:t>
            </a:r>
            <a:r>
              <a:rPr lang="en-US" dirty="0" smtClean="0"/>
              <a:t> apps, Kindle books, and </a:t>
            </a:r>
            <a:r>
              <a:rPr lang="en-US" dirty="0" err="1" smtClean="0"/>
              <a:t>iBooks</a:t>
            </a:r>
            <a:r>
              <a:rPr lang="en-US" dirty="0" smtClean="0"/>
              <a:t>. To get started learning or teaching with Boundless, visit </a:t>
            </a:r>
            <a:r>
              <a:rPr lang="en-US" dirty="0" smtClean="0">
                <a:hlinkClick r:id="rId3"/>
              </a:rPr>
              <a:t>boundless.com</a:t>
            </a:r>
            <a:r>
              <a:rPr lang="en-US" dirty="0" smtClean="0"/>
              <a:t>.</a:t>
            </a:r>
            <a:endParaRPr lang="en-US" dirty="0"/>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9" name="Line 6"/>
          <p:cNvSpPr>
            <a:spLocks noChangeShapeType="1"/>
          </p:cNvSpPr>
          <p:nvPr/>
        </p:nvSpPr>
        <p:spPr bwMode="auto">
          <a:xfrm>
            <a:off x="3429000" y="762000"/>
            <a:ext cx="5494337" cy="0"/>
          </a:xfrm>
          <a:prstGeom prst="line">
            <a:avLst/>
          </a:prstGeom>
          <a:noFill/>
          <a:ln w="12700" cap="flat">
            <a:solidFill>
              <a:srgbClr val="B2B2B2"/>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0" name="Rectangle 9"/>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 w="3175">
                <a:solidFill>
                  <a:srgbClr val="D7D7D7"/>
                </a:solidFill>
                <a:miter lim="800000"/>
                <a:headEnd/>
                <a:tailEnd/>
              </a14:hiddenLine>
            </a:ext>
          </a:extLst>
        </p:spPr>
        <p:txBody>
          <a:bodyPr lIns="0" tIns="0" rIns="0" bIns="0"/>
          <a:lstStyle/>
          <a:p>
            <a:endParaRPr lang="en-US"/>
          </a:p>
        </p:txBody>
      </p:sp>
      <p:pic>
        <p:nvPicPr>
          <p:cNvPr id="1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1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3" name="Rectangle 8"/>
          <p:cNvSpPr>
            <a:spLocks/>
          </p:cNvSpPr>
          <p:nvPr/>
        </p:nvSpPr>
        <p:spPr bwMode="auto">
          <a:xfrm>
            <a:off x="3962400" y="6578600"/>
            <a:ext cx="4318000"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Title 16"/>
          <p:cNvSpPr>
            <a:spLocks noGrp="1"/>
          </p:cNvSpPr>
          <p:nvPr>
            <p:ph type="title"/>
          </p:nvPr>
        </p:nvSpPr>
        <p:spPr/>
        <p:txBody>
          <a:bodyPr/>
          <a:lstStyle/>
          <a:p>
            <a:r>
              <a:rPr lang="en-US" dirty="0" smtClean="0"/>
              <a:t>About Boundless</a:t>
            </a:r>
            <a:endParaRPr lang="en-US" dirty="0"/>
          </a:p>
        </p:txBody>
      </p:sp>
    </p:spTree>
    <p:extLst>
      <p:ext uri="{BB962C8B-B14F-4D97-AF65-F5344CB8AC3E}">
        <p14:creationId xmlns:p14="http://schemas.microsoft.com/office/powerpoint/2010/main" val="170335963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ction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47800"/>
            <a:ext cx="2768600" cy="2768600"/>
          </a:xfrm>
          <a:prstGeom prst="rect">
            <a:avLst/>
          </a:prstGeom>
        </p:spPr>
      </p:pic>
      <p:sp>
        <p:nvSpPr>
          <p:cNvPr id="22" name="Text Placeholder 21"/>
          <p:cNvSpPr>
            <a:spLocks noGrp="1"/>
          </p:cNvSpPr>
          <p:nvPr>
            <p:ph type="body" sz="quarter" idx="10"/>
          </p:nvPr>
        </p:nvSpPr>
        <p:spPr>
          <a:xfrm>
            <a:off x="3231005" y="1371600"/>
            <a:ext cx="5664901" cy="4800600"/>
          </a:xfrm>
        </p:spPr>
        <p:txBody>
          <a:bodyPr/>
          <a:lstStyle/>
          <a:p>
            <a:pPr marL="115888" indent="-115888"/>
            <a:r>
              <a:rPr lang="en-US" dirty="0" smtClean="0"/>
              <a:t>Electron Transport Chain</a:t>
            </a:r>
          </a:p>
          <a:p>
            <a:pPr marL="115888" indent="-115888"/>
            <a:r>
              <a:rPr lang="en-US" dirty="0" smtClean="0"/>
              <a:t>Chemiosmosis and Oxidative Phosphorylation</a:t>
            </a:r>
          </a:p>
          <a:p>
            <a:pPr marL="115888" indent="-115888"/>
            <a:r>
              <a:rPr lang="en-US" dirty="0"/>
              <a:t>ATP Yield </a:t>
            </a:r>
            <a:endParaRPr lang="en-US" dirty="0" smtClean="0"/>
          </a:p>
        </p:txBody>
      </p:sp>
      <p:sp>
        <p:nvSpPr>
          <p:cNvPr id="21" name="Title 20"/>
          <p:cNvSpPr>
            <a:spLocks noGrp="1"/>
          </p:cNvSpPr>
          <p:nvPr>
            <p:ph type="title"/>
          </p:nvPr>
        </p:nvSpPr>
        <p:spPr>
          <a:xfrm>
            <a:off x="152400" y="381000"/>
            <a:ext cx="8686800" cy="685800"/>
          </a:xfrm>
        </p:spPr>
        <p:txBody>
          <a:bodyPr/>
          <a:lstStyle/>
          <a:p>
            <a:r>
              <a:rPr lang="en-US" dirty="0" smtClean="0"/>
              <a:t>Oxidative Phosphorylation</a:t>
            </a:r>
            <a:endParaRPr lang="en-US" dirty="0"/>
          </a:p>
        </p:txBody>
      </p:sp>
      <p:sp>
        <p:nvSpPr>
          <p:cNvPr id="5" name="Rectangle 2"/>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Cellular Respiration &gt; Oxidative Phosphorylation</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sp>
        <p:nvSpPr>
          <p:cNvPr id="7" name="Line 6"/>
          <p:cNvSpPr>
            <a:spLocks noChangeShapeType="1"/>
          </p:cNvSpPr>
          <p:nvPr/>
        </p:nvSpPr>
        <p:spPr bwMode="auto">
          <a:xfrm>
            <a:off x="152400" y="1143000"/>
            <a:ext cx="8770937" cy="0"/>
          </a:xfrm>
          <a:prstGeom prst="line">
            <a:avLst/>
          </a:prstGeom>
          <a:noFill/>
          <a:ln w="12700" cap="flat">
            <a:solidFill>
              <a:srgbClr val="B2B2B2"/>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8"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9"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0"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1" name="Rectangle 2"/>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 w="3175">
                <a:solidFill>
                  <a:srgbClr val="D7D7D7"/>
                </a:solidFill>
                <a:miter lim="800000"/>
                <a:headEnd/>
                <a:tailEnd/>
              </a14:hiddenLine>
            </a:ext>
          </a:extLst>
        </p:spPr>
        <p:txBody>
          <a:bodyPr lIns="0" tIns="0" rIns="0" bIns="0"/>
          <a:lstStyle/>
          <a:p>
            <a:endParaRPr lang="en-US"/>
          </a:p>
        </p:txBody>
      </p:sp>
      <p:pic>
        <p:nvPicPr>
          <p:cNvPr id="1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3" name="Rectangle 8"/>
          <p:cNvSpPr>
            <a:spLocks/>
          </p:cNvSpPr>
          <p:nvPr/>
        </p:nvSpPr>
        <p:spPr bwMode="auto">
          <a:xfrm>
            <a:off x="3962400" y="6477000"/>
            <a:ext cx="4318000"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pic>
        <p:nvPicPr>
          <p:cNvPr id="1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20" name="Rectangle 10"/>
          <p:cNvSpPr>
            <a:spLocks/>
          </p:cNvSpPr>
          <p:nvPr/>
        </p:nvSpPr>
        <p:spPr bwMode="auto">
          <a:xfrm>
            <a:off x="1676400" y="6629400"/>
            <a:ext cx="66167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u="sng" dirty="0" smtClean="0">
                <a:solidFill>
                  <a:srgbClr val="FFFFFF"/>
                </a:solidFill>
                <a:latin typeface="Arial"/>
                <a:ea typeface="ＭＳ Ｐゴシック" charset="0"/>
                <a:cs typeface="Arial"/>
                <a:sym typeface="Helvetica Neue" charset="0"/>
                <a:hlinkClick r:id="rId5"/>
              </a:rPr>
              <a:t>www.www/boundless.com/biology?campaign_content=book_1514_section_76&amp;campaign_term=Biology&amp;utm_campaign=powerpoint&amp;utm_medium=direct&amp;utm_source=boundless</a:t>
            </a:r>
            <a:endParaRPr lang="en-US" sz="800" u="sng" dirty="0">
              <a:solidFill>
                <a:srgbClr val="FFFFFF"/>
              </a:solidFill>
              <a:latin typeface="Arial"/>
              <a:ea typeface="ＭＳ Ｐゴシック" charset="0"/>
              <a:cs typeface="Arial"/>
              <a:sym typeface="Helvetica Neue" charset="0"/>
            </a:endParaRPr>
          </a:p>
        </p:txBody>
      </p:sp>
    </p:spTree>
    <p:extLst>
      <p:ext uri="{BB962C8B-B14F-4D97-AF65-F5344CB8AC3E}">
        <p14:creationId xmlns:p14="http://schemas.microsoft.com/office/powerpoint/2010/main" val="372285756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 w="3175">
                <a:solidFill>
                  <a:srgbClr val="D7D7D7"/>
                </a:solidFill>
                <a:miter lim="800000"/>
                <a:headEnd/>
                <a:tailEnd/>
              </a14:hiddenLine>
            </a:ext>
          </a:extLst>
        </p:spPr>
        <p:txBody>
          <a:bodyPr lIns="0" tIns="0" rIns="0" bIns="0"/>
          <a:lstStyle/>
          <a:p>
            <a:endParaRPr lang="en-US"/>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6" name="Rectangle 8"/>
          <p:cNvSpPr>
            <a:spLocks/>
          </p:cNvSpPr>
          <p:nvPr/>
        </p:nvSpPr>
        <p:spPr bwMode="auto">
          <a:xfrm>
            <a:off x="3962400" y="6578600"/>
            <a:ext cx="4318000"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2" name="Title 1"/>
          <p:cNvSpPr>
            <a:spLocks noGrp="1"/>
          </p:cNvSpPr>
          <p:nvPr>
            <p:ph type="title"/>
          </p:nvPr>
        </p:nvSpPr>
        <p:spPr/>
        <p:txBody>
          <a:bodyPr/>
          <a:lstStyle/>
          <a:p>
            <a:r>
              <a:rPr lang="en-US" smtClean="0"/>
              <a:t>Appendix</a:t>
            </a:r>
            <a:endParaRPr lang="en-US" dirty="0"/>
          </a:p>
        </p:txBody>
      </p:sp>
    </p:spTree>
    <p:extLst>
      <p:ext uri="{BB962C8B-B14F-4D97-AF65-F5344CB8AC3E}">
        <p14:creationId xmlns:p14="http://schemas.microsoft.com/office/powerpoint/2010/main" val="173792376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terms</a:t>
            </a:r>
            <a:endParaRPr lang="en-US" dirty="0"/>
          </a:p>
        </p:txBody>
      </p:sp>
      <p:sp>
        <p:nvSpPr>
          <p:cNvPr id="10" name="Text Placeholder 9"/>
          <p:cNvSpPr>
            <a:spLocks noGrp="1"/>
          </p:cNvSpPr>
          <p:nvPr>
            <p:ph type="body" sz="quarter" idx="10"/>
          </p:nvPr>
        </p:nvSpPr>
        <p:spPr/>
        <p:txBody>
          <a:bodyPr/>
          <a:lstStyle/>
          <a:p>
            <a:r>
              <a:rPr lang="en-US" sz="1200" dirty="0" smtClean="0"/>
              <a:t>ATP synthase </a:t>
            </a:r>
            <a:r>
              <a:rPr lang="en-US" sz="1200" dirty="0" smtClean="0">
                <a:solidFill>
                  <a:schemeClr val="bg2"/>
                </a:solidFill>
              </a:rPr>
              <a:t>ATP synthase is an important enzyme that provides energy for the cell to use through the synthesis of adenosine triphosphate (ATP).</a:t>
            </a:r>
          </a:p>
          <a:p>
            <a:r>
              <a:rPr lang="en-US" sz="1200" dirty="0" smtClean="0"/>
              <a:t>catabolism </a:t>
            </a:r>
            <a:r>
              <a:rPr lang="en-US" sz="1200" dirty="0" smtClean="0">
                <a:solidFill>
                  <a:schemeClr val="bg2"/>
                </a:solidFill>
              </a:rPr>
              <a:t>Destructive metabolism, usually including the release of energy and breakdown of materials.</a:t>
            </a:r>
          </a:p>
          <a:p>
            <a:r>
              <a:rPr lang="en-US" sz="1200" dirty="0" smtClean="0"/>
              <a:t>chemiosmosis </a:t>
            </a:r>
            <a:r>
              <a:rPr lang="en-US" sz="1200" dirty="0">
                <a:solidFill>
                  <a:schemeClr val="bg2"/>
                </a:solidFill>
              </a:rPr>
              <a:t>The movement of ions across a selectively permeable membrane, down their electrochemical gradient.</a:t>
            </a:r>
          </a:p>
          <a:p>
            <a:r>
              <a:rPr lang="en-US" sz="1200" dirty="0"/>
              <a:t>complex </a:t>
            </a:r>
            <a:r>
              <a:rPr lang="en-US" sz="1200" dirty="0">
                <a:solidFill>
                  <a:schemeClr val="bg2"/>
                </a:solidFill>
              </a:rPr>
              <a:t>A structure consisting of a central atom, molecule, or protein weakly connected to surrounding atoms, molecules, or proteins.</a:t>
            </a:r>
          </a:p>
          <a:p>
            <a:r>
              <a:rPr lang="en-US" sz="1200" dirty="0"/>
              <a:t>oxidative phosphorylation </a:t>
            </a:r>
            <a:r>
              <a:rPr lang="en-US" sz="1200" dirty="0">
                <a:solidFill>
                  <a:schemeClr val="bg2"/>
                </a:solidFill>
              </a:rPr>
              <a:t>Oxidative phosphorylation (or OXPHOS in short) is a metabolic pathway that uses energy released by the oxidation of nutrients to produce adenosine triphosphate (ATP).</a:t>
            </a:r>
          </a:p>
          <a:p>
            <a:r>
              <a:rPr lang="en-US" sz="1200" dirty="0"/>
              <a:t>prosthetic group </a:t>
            </a:r>
            <a:r>
              <a:rPr lang="en-US" sz="1200" dirty="0">
                <a:solidFill>
                  <a:schemeClr val="bg2"/>
                </a:solidFill>
              </a:rPr>
              <a:t>The non-protein component of a conjugated protein.</a:t>
            </a:r>
          </a:p>
          <a:p>
            <a:r>
              <a:rPr lang="en-US" sz="1200" dirty="0"/>
              <a:t>ubiquinone </a:t>
            </a:r>
            <a:r>
              <a:rPr lang="en-US" sz="1200" dirty="0">
                <a:solidFill>
                  <a:schemeClr val="bg2"/>
                </a:solidFill>
              </a:rPr>
              <a:t>A lipid soluble substance that is a component of the electron transport chain and accepts electrons from complexes I and II.</a:t>
            </a:r>
          </a:p>
        </p:txBody>
      </p:sp>
      <p:sp>
        <p:nvSpPr>
          <p:cNvPr id="3" name="Rectangle 2"/>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5"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6"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8" name="Line 6"/>
          <p:cNvSpPr>
            <a:spLocks noChangeShapeType="1"/>
          </p:cNvSpPr>
          <p:nvPr/>
        </p:nvSpPr>
        <p:spPr bwMode="auto">
          <a:xfrm>
            <a:off x="228600" y="914400"/>
            <a:ext cx="8694737" cy="0"/>
          </a:xfrm>
          <a:prstGeom prst="line">
            <a:avLst/>
          </a:prstGeom>
          <a:noFill/>
          <a:ln w="12700" cap="flat">
            <a:solidFill>
              <a:srgbClr val="B2B2B2"/>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13" name="Rectangle 12"/>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 w="3175">
                <a:solidFill>
                  <a:srgbClr val="D7D7D7"/>
                </a:solidFill>
                <a:miter lim="800000"/>
                <a:headEnd/>
                <a:tailEnd/>
              </a14:hiddenLine>
            </a:ext>
          </a:extLst>
        </p:spPr>
        <p:txBody>
          <a:bodyPr lIns="0" tIns="0" rIns="0" bIns="0"/>
          <a:lstStyle/>
          <a:p>
            <a:endParaRPr lang="en-US"/>
          </a:p>
        </p:txBody>
      </p:sp>
      <p:pic>
        <p:nvPicPr>
          <p:cNvPr id="1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9300" y="6527800"/>
            <a:ext cx="625475"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1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6" name="Rectangle 8"/>
          <p:cNvSpPr>
            <a:spLocks/>
          </p:cNvSpPr>
          <p:nvPr/>
        </p:nvSpPr>
        <p:spPr bwMode="auto">
          <a:xfrm>
            <a:off x="3962400" y="6578600"/>
            <a:ext cx="4318000"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Cellular Respiration</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spTree>
    <p:extLst>
      <p:ext uri="{BB962C8B-B14F-4D97-AF65-F5344CB8AC3E}">
        <p14:creationId xmlns:p14="http://schemas.microsoft.com/office/powerpoint/2010/main" val="173206868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smtClean="0"/>
              <a:t>The electron transport chain</a:t>
            </a:r>
          </a:p>
          <a:p>
            <a:pPr lvl="1"/>
            <a:r>
              <a:rPr lang="en-US" dirty="0" smtClean="0"/>
              <a:t>The electron transport chain is a series of electron transporters embedded in the inner mitochondrial membrane that shuttles electrons from NADH and FADH2 to molecular oxygen. In the process, protons are pumped from the mitochondrial matrix to the intermembrane space, and oxygen is reduced to form water.</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i="1" dirty="0" smtClean="0">
                <a:solidFill>
                  <a:srgbClr val="828282"/>
                </a:solidFill>
                <a:latin typeface="Arial" charset="0"/>
                <a:ea typeface="ＭＳ Ｐゴシック" charset="0"/>
                <a:sym typeface="Helvetica Neue" charset="0"/>
              </a:rPr>
              <a:t>OpenStax CNX.</a:t>
            </a:r>
            <a:r>
              <a:rPr lang="en-US" sz="800" dirty="0" smtClean="0">
                <a:solidFill>
                  <a:srgbClr val="828282"/>
                </a:solidFill>
                <a:latin typeface="Arial" charset="0"/>
                <a:ea typeface="ＭＳ Ｐゴシック" charset="0"/>
                <a:sym typeface="Helvetica Neue" charset="0"/>
              </a:rPr>
              <a:t> "OpenStax College, Oxidative Phosphorylation. October 16, 2013." </a:t>
            </a:r>
            <a:r>
              <a:rPr lang="en-US" sz="800" dirty="0" smtClean="0">
                <a:solidFill>
                  <a:srgbClr val="828282"/>
                </a:solidFill>
                <a:latin typeface="Arial" charset="0"/>
                <a:ea typeface="ＭＳ Ｐゴシック" charset="0"/>
                <a:sym typeface="Helvetica Neue" charset="0"/>
                <a:hlinkClick r:id="rId4"/>
              </a:rPr>
              <a:t>CC BY 3.0</a:t>
            </a:r>
            <a:r>
              <a:rPr lang="en-US" sz="800" dirty="0" smtClean="0">
                <a:solidFill>
                  <a:srgbClr val="828282"/>
                </a:solidFill>
                <a:latin typeface="Arial" charset="0"/>
                <a:ea typeface="ＭＳ Ｐゴシック" charset="0"/>
                <a:sym typeface="Helvetica Neue" charset="0"/>
              </a:rPr>
              <a:t> </a:t>
            </a:r>
            <a:r>
              <a:rPr lang="en-US" sz="800" dirty="0" smtClean="0">
                <a:solidFill>
                  <a:srgbClr val="828282"/>
                </a:solidFill>
                <a:latin typeface="Arial" charset="0"/>
                <a:ea typeface="ＭＳ Ｐゴシック" charset="0"/>
                <a:sym typeface="Helvetica Neue" charset="0"/>
                <a:hlinkClick r:id="rId5"/>
              </a:rPr>
              <a:t>http://cnx.org/content/m44437/latest/Figure_07_04_01.jpg</a:t>
            </a:r>
            <a:r>
              <a:rPr lang="en-US" sz="800" dirty="0" smtClean="0">
                <a:solidFill>
                  <a:srgbClr val="828282"/>
                </a:solidFill>
                <a:latin typeface="Arial" charset="0"/>
                <a:ea typeface="ＭＳ Ｐゴシック" charset="0"/>
                <a:sym typeface="Helvetica Neue" charset="0"/>
              </a:rPr>
              <a:t> </a:t>
            </a:r>
            <a:r>
              <a:rPr lang="en-US" sz="800" u="sng" dirty="0" smtClean="0">
                <a:solidFill>
                  <a:srgbClr val="FFFFFF"/>
                </a:solidFill>
                <a:latin typeface="Arial"/>
                <a:ea typeface="ＭＳ Ｐゴシック" charset="0"/>
                <a:cs typeface="Arial"/>
                <a:sym typeface="Helvetica Neue" charset="0"/>
                <a:hlinkClick r:id="rId6"/>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Cellular Respiration</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8" name="Picture 7" descr="appendiximage.jpg"/>
          <p:cNvPicPr>
            <a:picLocks noChangeAspect="1"/>
          </p:cNvPicPr>
          <p:nvPr/>
        </p:nvPicPr>
        <p:blipFill>
          <a:blip r:embed="rId7">
            <a:extLst>
              <a:ext uri="{d28d93466bf6a8441e8bfbb14fdc360f}">
                <a14:useLocalDpi xmlns:a14="http://schemas.microsoft.com/office/drawing/2010/main" xmlns="" val="0"/>
              </a:ext>
            </a:extLst>
          </a:blip>
          <a:stretch>
            <a:fillRect/>
          </a:stretch>
        </p:blipFill>
        <p:spPr>
          <a:xfrm>
            <a:off x="2014847" y="533400"/>
            <a:ext cx="5114306" cy="4343400"/>
          </a:xfrm>
          <a:prstGeom prst="rect">
            <a:avLst/>
          </a:prstGeom>
        </p:spPr>
      </p:pic>
    </p:spTree>
    <p:custDataLst>
      <p:tags r:id="rId1"/>
    </p:custDataLst>
    <p:extLst>
      <p:ext uri="{BB962C8B-B14F-4D97-AF65-F5344CB8AC3E}">
        <p14:creationId xmlns:p14="http://schemas.microsoft.com/office/powerpoint/2010/main" val="13982986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smtClean="0"/>
              <a:t>ATP Synthase</a:t>
            </a:r>
          </a:p>
          <a:p>
            <a:pPr lvl="1"/>
            <a:r>
              <a:rPr lang="en-US" dirty="0" smtClean="0"/>
              <a:t>ATP synthase is a complex, molecular machine that uses a proton (H+) gradient to form ATP from ADP and inorganic phosphate (Pi).</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i="1" dirty="0" smtClean="0">
                <a:solidFill>
                  <a:srgbClr val="828282"/>
                </a:solidFill>
                <a:latin typeface="Arial" charset="0"/>
                <a:ea typeface="ＭＳ Ｐゴシック" charset="0"/>
                <a:sym typeface="Helvetica Neue" charset="0"/>
              </a:rPr>
              <a:t>OpenStax CNX.</a:t>
            </a:r>
            <a:r>
              <a:rPr lang="en-US" sz="800" dirty="0" smtClean="0">
                <a:solidFill>
                  <a:srgbClr val="828282"/>
                </a:solidFill>
                <a:latin typeface="Arial" charset="0"/>
                <a:ea typeface="ＭＳ Ｐゴシック" charset="0"/>
                <a:sym typeface="Helvetica Neue" charset="0"/>
              </a:rPr>
              <a:t> "OpenStax College, Oxidative Phosphorylation. October 16, 2013." </a:t>
            </a:r>
            <a:r>
              <a:rPr lang="en-US" sz="800" dirty="0" smtClean="0">
                <a:solidFill>
                  <a:srgbClr val="828282"/>
                </a:solidFill>
                <a:latin typeface="Arial" charset="0"/>
                <a:ea typeface="ＭＳ Ｐゴシック" charset="0"/>
                <a:sym typeface="Helvetica Neue" charset="0"/>
                <a:hlinkClick r:id="rId4"/>
              </a:rPr>
              <a:t>CC BY 3.0</a:t>
            </a:r>
            <a:r>
              <a:rPr lang="en-US" sz="800" dirty="0" smtClean="0">
                <a:solidFill>
                  <a:srgbClr val="828282"/>
                </a:solidFill>
                <a:latin typeface="Arial" charset="0"/>
                <a:ea typeface="ＭＳ Ｐゴシック" charset="0"/>
                <a:sym typeface="Helvetica Neue" charset="0"/>
              </a:rPr>
              <a:t> </a:t>
            </a:r>
            <a:r>
              <a:rPr lang="en-US" sz="800" dirty="0" smtClean="0">
                <a:solidFill>
                  <a:srgbClr val="828282"/>
                </a:solidFill>
                <a:latin typeface="Arial" charset="0"/>
                <a:ea typeface="ＭＳ Ｐゴシック" charset="0"/>
                <a:sym typeface="Helvetica Neue" charset="0"/>
                <a:hlinkClick r:id="rId5"/>
              </a:rPr>
              <a:t>http://cnx.org/content/m44437/latest/Figure_07_04_02.png</a:t>
            </a:r>
            <a:r>
              <a:rPr lang="en-US" sz="800" dirty="0" smtClean="0">
                <a:solidFill>
                  <a:srgbClr val="828282"/>
                </a:solidFill>
                <a:latin typeface="Arial" charset="0"/>
                <a:ea typeface="ＭＳ Ｐゴシック" charset="0"/>
                <a:sym typeface="Helvetica Neue" charset="0"/>
              </a:rPr>
              <a:t> </a:t>
            </a:r>
            <a:r>
              <a:rPr lang="en-US" sz="800" u="sng" dirty="0" smtClean="0">
                <a:solidFill>
                  <a:srgbClr val="FFFFFF"/>
                </a:solidFill>
                <a:latin typeface="Arial"/>
                <a:ea typeface="ＭＳ Ｐゴシック" charset="0"/>
                <a:cs typeface="Arial"/>
                <a:sym typeface="Helvetica Neue" charset="0"/>
                <a:hlinkClick r:id="rId6"/>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Cellular Respiration</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8" name="Picture 7" descr="appendiximage.jpg"/>
          <p:cNvPicPr>
            <a:picLocks noChangeAspect="1"/>
          </p:cNvPicPr>
          <p:nvPr/>
        </p:nvPicPr>
        <p:blipFill>
          <a:blip r:embed="rId7">
            <a:extLst>
              <a:ext uri="{032069526601623edf7dfdbdc79f1fcd}">
                <a14:useLocalDpi xmlns:a14="http://schemas.microsoft.com/office/drawing/2010/main" xmlns="" val="0"/>
              </a:ext>
            </a:extLst>
          </a:blip>
          <a:stretch>
            <a:fillRect/>
          </a:stretch>
        </p:blipFill>
        <p:spPr>
          <a:xfrm>
            <a:off x="2800648" y="533400"/>
            <a:ext cx="3542703" cy="4343400"/>
          </a:xfrm>
          <a:prstGeom prst="rect">
            <a:avLst/>
          </a:prstGeom>
        </p:spPr>
      </p:pic>
    </p:spTree>
    <p:custDataLst>
      <p:tags r:id="rId1"/>
    </p:custDataLst>
    <p:extLst>
      <p:ext uri="{BB962C8B-B14F-4D97-AF65-F5344CB8AC3E}">
        <p14:creationId xmlns:p14="http://schemas.microsoft.com/office/powerpoint/2010/main" val="13982986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smtClean="0"/>
              <a:t>Chemiosmosis</a:t>
            </a:r>
          </a:p>
          <a:p>
            <a:pPr lvl="1"/>
            <a:r>
              <a:rPr lang="en-US" dirty="0" smtClean="0"/>
              <a:t>In oxidative phosphorylation, the hydrogen ion gradient formed by the electron transport chain is used by ATP synthase to form ATP.</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i="1" dirty="0" smtClean="0">
                <a:solidFill>
                  <a:srgbClr val="828282"/>
                </a:solidFill>
                <a:latin typeface="Arial" charset="0"/>
                <a:ea typeface="ＭＳ Ｐゴシック" charset="0"/>
                <a:sym typeface="Helvetica Neue" charset="0"/>
              </a:rPr>
              <a:t>OpenStax CNX.</a:t>
            </a:r>
            <a:r>
              <a:rPr lang="en-US" sz="800" dirty="0" smtClean="0">
                <a:solidFill>
                  <a:srgbClr val="828282"/>
                </a:solidFill>
                <a:latin typeface="Arial" charset="0"/>
                <a:ea typeface="ＭＳ Ｐゴシック" charset="0"/>
                <a:sym typeface="Helvetica Neue" charset="0"/>
              </a:rPr>
              <a:t> "OpenStax College, Oxidative Phosphorylation. October 16, 2013." </a:t>
            </a:r>
            <a:r>
              <a:rPr lang="en-US" sz="800" dirty="0" smtClean="0">
                <a:solidFill>
                  <a:srgbClr val="828282"/>
                </a:solidFill>
                <a:latin typeface="Arial" charset="0"/>
                <a:ea typeface="ＭＳ Ｐゴシック" charset="0"/>
                <a:sym typeface="Helvetica Neue" charset="0"/>
                <a:hlinkClick r:id="rId3"/>
              </a:rPr>
              <a:t>CC BY 3.0</a:t>
            </a:r>
            <a:r>
              <a:rPr lang="en-US" sz="800" dirty="0" smtClean="0">
                <a:solidFill>
                  <a:srgbClr val="828282"/>
                </a:solidFill>
                <a:latin typeface="Arial" charset="0"/>
                <a:ea typeface="ＭＳ Ｐゴシック" charset="0"/>
                <a:sym typeface="Helvetica Neue" charset="0"/>
              </a:rPr>
              <a:t> </a:t>
            </a:r>
            <a:r>
              <a:rPr lang="en-US" sz="800" dirty="0" smtClean="0">
                <a:solidFill>
                  <a:srgbClr val="828282"/>
                </a:solidFill>
                <a:latin typeface="Arial" charset="0"/>
                <a:ea typeface="ＭＳ Ｐゴシック" charset="0"/>
                <a:sym typeface="Helvetica Neue" charset="0"/>
                <a:hlinkClick r:id="rId4"/>
              </a:rPr>
              <a:t>http://cnx.org/content/m44437/latest/Figure_07_04_03.png</a:t>
            </a:r>
            <a:r>
              <a:rPr lang="en-US" sz="800" dirty="0" smtClean="0">
                <a:solidFill>
                  <a:srgbClr val="828282"/>
                </a:solidFill>
                <a:latin typeface="Arial" charset="0"/>
                <a:ea typeface="ＭＳ Ｐゴシック" charset="0"/>
                <a:sym typeface="Helvetica Neue" charset="0"/>
              </a:rPr>
              <a:t> </a:t>
            </a: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Cellular Respiration</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8" name="Picture 7" descr="appendiximage.jpg"/>
          <p:cNvPicPr>
            <a:picLocks noChangeAspect="1"/>
          </p:cNvPicPr>
          <p:nvPr/>
        </p:nvPicPr>
        <p:blipFill>
          <a:blip r:embed="rId6">
            <a:extLst>
              <a:ext uri="{101e7fe9985bca174b9d72bded907943}">
                <a14:useLocalDpi xmlns:a14="http://schemas.microsoft.com/office/drawing/2010/main" xmlns="" val="0"/>
              </a:ext>
            </a:extLst>
          </a:blip>
          <a:stretch>
            <a:fillRect/>
          </a:stretch>
        </p:blipFill>
        <p:spPr>
          <a:xfrm>
            <a:off x="1448027" y="533400"/>
            <a:ext cx="6247946" cy="4343400"/>
          </a:xfrm>
          <a:prstGeom prst="rect">
            <a:avLst/>
          </a:prstGeom>
        </p:spPr>
      </p:pic>
    </p:spTree>
    <p:extLst>
      <p:ext uri="{BB962C8B-B14F-4D97-AF65-F5344CB8AC3E}">
        <p14:creationId xmlns:p14="http://schemas.microsoft.com/office/powerpoint/2010/main" val="139829866"/>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Boundless_Theme">
  <a:themeElements>
    <a:clrScheme name="Boundless">
      <a:dk1>
        <a:srgbClr val="FFFFFF"/>
      </a:dk1>
      <a:lt1>
        <a:srgbClr val="FFFFFF"/>
      </a:lt1>
      <a:dk2>
        <a:srgbClr val="000000"/>
      </a:dk2>
      <a:lt2>
        <a:srgbClr val="808080"/>
      </a:lt2>
      <a:accent1>
        <a:srgbClr val="2E2E2E"/>
      </a:accent1>
      <a:accent2>
        <a:srgbClr val="7BBB45"/>
      </a:accent2>
      <a:accent3>
        <a:srgbClr val="353535"/>
      </a:accent3>
      <a:accent4>
        <a:srgbClr val="2C2C2C"/>
      </a:accent4>
      <a:accent5>
        <a:srgbClr val="ADADAD"/>
      </a:accent5>
      <a:accent6>
        <a:srgbClr val="FEB720"/>
      </a:accent6>
      <a:hlink>
        <a:srgbClr val="228DBC"/>
      </a:hlink>
      <a:folHlink>
        <a:srgbClr val="228DB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algn="ctr" blurRad="63500" dir="2700000" dist="38099"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algn="ctr" blurRad="63500" dir="2700000" dist="38099"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Chapter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1536</TotalTime>
  <Words>1735</Words>
  <Application>Microsoft Office PowerPoint</Application>
  <PresentationFormat>On-screen Show (4:3)</PresentationFormat>
  <Paragraphs>121</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ＭＳ Ｐゴシック</vt:lpstr>
      <vt:lpstr>Arial</vt:lpstr>
      <vt:lpstr>Calibri</vt:lpstr>
      <vt:lpstr>Helvetica Neue</vt:lpstr>
      <vt:lpstr>Helvetica Neue Light</vt:lpstr>
      <vt:lpstr>ヒラギノ角ゴ ProN W3</vt:lpstr>
      <vt:lpstr>ヒラギノ角ゴ ProN W6</vt:lpstr>
      <vt:lpstr>Boundless_Theme</vt:lpstr>
      <vt:lpstr>Boundless Lecture Slides</vt:lpstr>
      <vt:lpstr>Using Boundless Presentations</vt:lpstr>
      <vt:lpstr>About Boundless</vt:lpstr>
      <vt:lpstr>Oxidative Phosphorylation</vt:lpstr>
      <vt:lpstr>Appendix</vt:lpstr>
      <vt:lpstr>Key terms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Attribution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Boundless Study Slides</dc:title>
  <dc:creator>Boundless</dc:creator>
  <cp:lastModifiedBy>Killory, Marie</cp:lastModifiedBy>
  <cp:revision>4</cp:revision>
  <dcterms:created xsi:type="dcterms:W3CDTF">2013-10-07T14:37:03Z</dcterms:created>
  <dcterms:modified xsi:type="dcterms:W3CDTF">2016-02-08T16:08:15Z</dcterms:modified>
</cp:coreProperties>
</file>